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56" r:id="rId5"/>
    <p:sldId id="257" r:id="rId6"/>
    <p:sldId id="258" r:id="rId7"/>
    <p:sldId id="259" r:id="rId8"/>
    <p:sldId id="260" r:id="rId9"/>
  </p:sldIdLst>
  <p:sldSz cx="7772400" cy="10058400"/>
  <p:notesSz cx="6858000" cy="9144000"/>
  <p:embeddedFontLst>
    <p:embeddedFont>
      <p:font typeface="Arimo" panose="020B0604020202020204" charset="0"/>
      <p:regular r:id="rId11"/>
    </p:embeddedFont>
    <p:embeddedFont>
      <p:font typeface="Arimo Bold" panose="020B0604020202020204" charset="0"/>
      <p:regular r:id="rId12"/>
    </p:embeddedFont>
    <p:embeddedFont>
      <p:font typeface="Cocomat Pro Bold" panose="020B0604020202020204" charset="0"/>
      <p:regular r:id="rId13"/>
    </p:embeddedFont>
    <p:embeddedFont>
      <p:font typeface="Roboto" panose="02000000000000000000" pitchFamily="2" charset="0"/>
      <p:regular r:id="rId14"/>
      <p:bold r:id="rId15"/>
      <p:italic r:id="rId16"/>
      <p:boldItalic r:id="rId17"/>
    </p:embeddedFont>
    <p:embeddedFont>
      <p:font typeface="Roboto Bold" panose="02000000000000000000" pitchFamily="2" charset="0"/>
      <p:regular r:id="rId18"/>
      <p:bold r:id="rId19"/>
    </p:embeddedFont>
    <p:embeddedFont>
      <p:font typeface="Segoe UI" panose="020B0502040204020203"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0" dt="2026-09-08T15:54:33.7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42" d="100"/>
          <a:sy n="142" d="100"/>
        </p:scale>
        <p:origin x="780" y="3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font" Target="fonts/font13.fntdata"/><Relationship Id="rId28" Type="http://schemas.microsoft.com/office/2016/11/relationships/changesInfo" Target="changesInfos/changesInfo1.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ee St.Denis" userId="S::cstdenis@wqsb.qc.ca::a1f85303-03c9-4b5d-8172-fd8cb6a19110" providerId="AD" clId="Web-{00000000-0000-0000-0000-000000000000}"/>
    <pc:docChg chg="modSld">
      <pc:chgData name="Carlee St.Denis" userId="S::cstdenis@wqsb.qc.ca::a1f85303-03c9-4b5d-8172-fd8cb6a19110" providerId="AD" clId="Web-{00000000-0000-0000-0000-000000000000}" dt="2026-09-08T15:54:32.519" v="26" actId="20577"/>
      <pc:docMkLst>
        <pc:docMk/>
      </pc:docMkLst>
      <pc:sldChg chg="delSp modSp">
        <pc:chgData name="Carlee St.Denis" userId="S::cstdenis@wqsb.qc.ca::a1f85303-03c9-4b5d-8172-fd8cb6a19110" providerId="AD" clId="Web-{00000000-0000-0000-0000-000000000000}" dt="2026-09-08T15:54:32.519" v="26" actId="20577"/>
        <pc:sldMkLst>
          <pc:docMk/>
          <pc:sldMk cId="0" sldId="256"/>
        </pc:sldMkLst>
        <pc:spChg chg="mod">
          <ac:chgData name="Carlee St.Denis" userId="S::cstdenis@wqsb.qc.ca::a1f85303-03c9-4b5d-8172-fd8cb6a19110" providerId="AD" clId="Web-{00000000-0000-0000-0000-000000000000}" dt="2026-09-08T15:54:32.519" v="26" actId="20577"/>
          <ac:spMkLst>
            <pc:docMk/>
            <pc:sldMk cId="0" sldId="256"/>
            <ac:spMk id="29" creationId="{00000000-0000-0000-0000-000000000000}"/>
          </ac:spMkLst>
        </pc:spChg>
        <pc:spChg chg="del">
          <ac:chgData name="Carlee St.Denis" userId="S::cstdenis@wqsb.qc.ca::a1f85303-03c9-4b5d-8172-fd8cb6a19110" providerId="AD" clId="Web-{00000000-0000-0000-0000-000000000000}" dt="2026-09-08T15:53:17.003" v="0"/>
          <ac:spMkLst>
            <pc:docMk/>
            <pc:sldMk cId="0" sldId="256"/>
            <ac:spMk id="3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3579813" y="512763"/>
            <a:ext cx="19843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hyperlink" Target="https://www.canva.com/design/DAG4hLdxGJs/cL01OY9vop4Gpp5zQb4bKg/edit" TargetMode="External"/><Relationship Id="rId5" Type="http://schemas.openxmlformats.org/officeDocument/2006/relationships/image" Target="../media/image12.sv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s://www.canva.com/design/DAG4hKg8P6w/jhtwHQfMYhAVIs976cgmKA/edit" TargetMode="External"/><Relationship Id="rId5" Type="http://schemas.openxmlformats.org/officeDocument/2006/relationships/image" Target="../media/image12.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hyperlink" Target="https://www.canva.com/design/DAGjgxrDOao/hhh_Urap2LG8rYEz_QoCaA/edit" TargetMode="External"/><Relationship Id="rId5" Type="http://schemas.openxmlformats.org/officeDocument/2006/relationships/image" Target="../media/image12.svg"/><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90013" y="1436104"/>
            <a:ext cx="2439035" cy="2439035"/>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4" name="TextBox 4"/>
            <p:cNvSpPr txBox="1"/>
            <p:nvPr/>
          </p:nvSpPr>
          <p:spPr>
            <a:xfrm>
              <a:off x="76200" y="47625"/>
              <a:ext cx="660400" cy="688975"/>
            </a:xfrm>
            <a:prstGeom prst="rect">
              <a:avLst/>
            </a:prstGeom>
          </p:spPr>
          <p:txBody>
            <a:bodyPr lIns="47790" tIns="47790" rIns="47790" bIns="47790" rtlCol="0" anchor="ctr"/>
            <a:lstStyle/>
            <a:p>
              <a:pPr algn="ctr">
                <a:lnSpc>
                  <a:spcPts val="1415"/>
                </a:lnSpc>
              </a:pPr>
              <a:endParaRPr/>
            </a:p>
          </p:txBody>
        </p:sp>
      </p:grpSp>
      <p:grpSp>
        <p:nvGrpSpPr>
          <p:cNvPr id="5" name="Group 5"/>
          <p:cNvGrpSpPr/>
          <p:nvPr/>
        </p:nvGrpSpPr>
        <p:grpSpPr>
          <a:xfrm>
            <a:off x="3797706" y="-256511"/>
            <a:ext cx="3750650" cy="3750650"/>
            <a:chOff x="0" y="0"/>
            <a:chExt cx="812800" cy="812800"/>
          </a:xfrm>
        </p:grpSpPr>
        <p:sp>
          <p:nvSpPr>
            <p:cNvPr id="6" name="Freeform 6"/>
            <p:cNvSpPr/>
            <p:nvPr/>
          </p:nvSpPr>
          <p:spPr>
            <a:xfrm>
              <a:off x="0" y="0"/>
              <a:ext cx="812800" cy="812800"/>
            </a:xfrm>
            <a:custGeom>
              <a:avLst/>
              <a:gdLst/>
              <a:ahLst/>
              <a:cxnLst/>
              <a:rect l="l" t="t" r="r" b="b"/>
              <a:pathLst>
                <a:path w="812800" h="812800">
                  <a:moveTo>
                    <a:pt x="194031" y="0"/>
                  </a:moveTo>
                  <a:lnTo>
                    <a:pt x="618769" y="0"/>
                  </a:lnTo>
                  <a:cubicBezTo>
                    <a:pt x="670230" y="0"/>
                    <a:pt x="719582" y="20442"/>
                    <a:pt x="755970" y="56830"/>
                  </a:cubicBezTo>
                  <a:cubicBezTo>
                    <a:pt x="792358" y="93218"/>
                    <a:pt x="812800" y="142570"/>
                    <a:pt x="812800" y="194031"/>
                  </a:cubicBezTo>
                  <a:lnTo>
                    <a:pt x="812800" y="618769"/>
                  </a:lnTo>
                  <a:cubicBezTo>
                    <a:pt x="812800" y="670230"/>
                    <a:pt x="792358" y="719582"/>
                    <a:pt x="755970" y="755970"/>
                  </a:cubicBezTo>
                  <a:cubicBezTo>
                    <a:pt x="719582" y="792358"/>
                    <a:pt x="670230" y="812800"/>
                    <a:pt x="618769" y="812800"/>
                  </a:cubicBezTo>
                  <a:lnTo>
                    <a:pt x="194031" y="812800"/>
                  </a:lnTo>
                  <a:cubicBezTo>
                    <a:pt x="142570" y="812800"/>
                    <a:pt x="93218" y="792358"/>
                    <a:pt x="56830" y="755970"/>
                  </a:cubicBezTo>
                  <a:cubicBezTo>
                    <a:pt x="20442" y="719582"/>
                    <a:pt x="0" y="670230"/>
                    <a:pt x="0" y="618769"/>
                  </a:cubicBezTo>
                  <a:lnTo>
                    <a:pt x="0" y="194031"/>
                  </a:lnTo>
                  <a:cubicBezTo>
                    <a:pt x="0" y="142570"/>
                    <a:pt x="20442" y="93218"/>
                    <a:pt x="56830" y="56830"/>
                  </a:cubicBezTo>
                  <a:cubicBezTo>
                    <a:pt x="93218" y="20442"/>
                    <a:pt x="142570" y="0"/>
                    <a:pt x="194031" y="0"/>
                  </a:cubicBezTo>
                  <a:close/>
                </a:path>
              </a:pathLst>
            </a:custGeom>
            <a:blipFill>
              <a:blip r:embed="rId3"/>
              <a:stretch>
                <a:fillRect/>
              </a:stretch>
            </a:blipFill>
          </p:spPr>
          <p:txBody>
            <a:bodyPr/>
            <a:lstStyle/>
            <a:p>
              <a:endParaRPr lang="en-US"/>
            </a:p>
          </p:txBody>
        </p:sp>
      </p:grpSp>
      <p:grpSp>
        <p:nvGrpSpPr>
          <p:cNvPr id="7" name="Group 7"/>
          <p:cNvGrpSpPr/>
          <p:nvPr/>
        </p:nvGrpSpPr>
        <p:grpSpPr>
          <a:xfrm>
            <a:off x="561562" y="7236446"/>
            <a:ext cx="6610129" cy="2142868"/>
            <a:chOff x="0" y="0"/>
            <a:chExt cx="2518144" cy="816330"/>
          </a:xfrm>
        </p:grpSpPr>
        <p:sp>
          <p:nvSpPr>
            <p:cNvPr id="8" name="Freeform 8"/>
            <p:cNvSpPr/>
            <p:nvPr/>
          </p:nvSpPr>
          <p:spPr>
            <a:xfrm>
              <a:off x="0" y="0"/>
              <a:ext cx="2518144" cy="816331"/>
            </a:xfrm>
            <a:custGeom>
              <a:avLst/>
              <a:gdLst/>
              <a:ahLst/>
              <a:cxnLst/>
              <a:rect l="l" t="t" r="r" b="b"/>
              <a:pathLst>
                <a:path w="2518144" h="816331">
                  <a:moveTo>
                    <a:pt x="40993" y="0"/>
                  </a:moveTo>
                  <a:lnTo>
                    <a:pt x="2477152" y="0"/>
                  </a:lnTo>
                  <a:cubicBezTo>
                    <a:pt x="2499791" y="0"/>
                    <a:pt x="2518144" y="18353"/>
                    <a:pt x="2518144" y="40993"/>
                  </a:cubicBezTo>
                  <a:lnTo>
                    <a:pt x="2518144" y="775338"/>
                  </a:lnTo>
                  <a:cubicBezTo>
                    <a:pt x="2518144" y="786210"/>
                    <a:pt x="2513825" y="796636"/>
                    <a:pt x="2506138" y="804324"/>
                  </a:cubicBezTo>
                  <a:cubicBezTo>
                    <a:pt x="2498450" y="812012"/>
                    <a:pt x="2488023" y="816331"/>
                    <a:pt x="2477152" y="816331"/>
                  </a:cubicBezTo>
                  <a:lnTo>
                    <a:pt x="40993" y="816331"/>
                  </a:lnTo>
                  <a:cubicBezTo>
                    <a:pt x="18353" y="816331"/>
                    <a:pt x="0" y="797977"/>
                    <a:pt x="0" y="775338"/>
                  </a:cubicBezTo>
                  <a:lnTo>
                    <a:pt x="0" y="40993"/>
                  </a:lnTo>
                  <a:cubicBezTo>
                    <a:pt x="0" y="30121"/>
                    <a:pt x="4319" y="19694"/>
                    <a:pt x="12006" y="12006"/>
                  </a:cubicBezTo>
                  <a:cubicBezTo>
                    <a:pt x="19694" y="4319"/>
                    <a:pt x="30121" y="0"/>
                    <a:pt x="40993" y="0"/>
                  </a:cubicBezTo>
                  <a:close/>
                </a:path>
              </a:pathLst>
            </a:custGeom>
            <a:solidFill>
              <a:srgbClr val="000000">
                <a:alpha val="0"/>
              </a:srgbClr>
            </a:solidFill>
            <a:ln w="38100" cap="rnd">
              <a:gradFill>
                <a:gsLst>
                  <a:gs pos="0">
                    <a:srgbClr val="8C52FF">
                      <a:alpha val="100000"/>
                    </a:srgbClr>
                  </a:gs>
                  <a:gs pos="100000">
                    <a:srgbClr val="00BF63">
                      <a:alpha val="100000"/>
                    </a:srgbClr>
                  </a:gs>
                </a:gsLst>
                <a:lin ang="0"/>
              </a:gradFill>
              <a:prstDash val="solid"/>
              <a:round/>
            </a:ln>
          </p:spPr>
          <p:txBody>
            <a:bodyPr/>
            <a:lstStyle/>
            <a:p>
              <a:endParaRPr lang="en-US"/>
            </a:p>
          </p:txBody>
        </p:sp>
        <p:sp>
          <p:nvSpPr>
            <p:cNvPr id="9" name="TextBox 9"/>
            <p:cNvSpPr txBox="1"/>
            <p:nvPr/>
          </p:nvSpPr>
          <p:spPr>
            <a:xfrm>
              <a:off x="0" y="-28575"/>
              <a:ext cx="2518144" cy="844905"/>
            </a:xfrm>
            <a:prstGeom prst="rect">
              <a:avLst/>
            </a:prstGeom>
          </p:spPr>
          <p:txBody>
            <a:bodyPr lIns="47790" tIns="47790" rIns="47790" bIns="47790" rtlCol="0" anchor="ctr"/>
            <a:lstStyle/>
            <a:p>
              <a:pPr algn="ctr">
                <a:lnSpc>
                  <a:spcPts val="1415"/>
                </a:lnSpc>
              </a:pPr>
              <a:endParaRPr/>
            </a:p>
          </p:txBody>
        </p:sp>
      </p:grpSp>
      <p:grpSp>
        <p:nvGrpSpPr>
          <p:cNvPr id="10" name="Group 10"/>
          <p:cNvGrpSpPr/>
          <p:nvPr/>
        </p:nvGrpSpPr>
        <p:grpSpPr>
          <a:xfrm>
            <a:off x="6854443" y="415667"/>
            <a:ext cx="2899242" cy="289924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12" name="TextBox 12"/>
            <p:cNvSpPr txBox="1"/>
            <p:nvPr/>
          </p:nvSpPr>
          <p:spPr>
            <a:xfrm>
              <a:off x="76200" y="47625"/>
              <a:ext cx="660400" cy="688975"/>
            </a:xfrm>
            <a:prstGeom prst="rect">
              <a:avLst/>
            </a:prstGeom>
          </p:spPr>
          <p:txBody>
            <a:bodyPr lIns="47790" tIns="47790" rIns="47790" bIns="47790" rtlCol="0" anchor="ctr"/>
            <a:lstStyle/>
            <a:p>
              <a:pPr algn="ctr">
                <a:lnSpc>
                  <a:spcPts val="1415"/>
                </a:lnSpc>
              </a:pPr>
              <a:endParaRPr/>
            </a:p>
          </p:txBody>
        </p:sp>
      </p:grpSp>
      <p:grpSp>
        <p:nvGrpSpPr>
          <p:cNvPr id="13" name="Group 13"/>
          <p:cNvGrpSpPr/>
          <p:nvPr/>
        </p:nvGrpSpPr>
        <p:grpSpPr>
          <a:xfrm>
            <a:off x="-619459" y="9638504"/>
            <a:ext cx="9234608" cy="451823"/>
            <a:chOff x="0" y="0"/>
            <a:chExt cx="3517946" cy="172123"/>
          </a:xfrm>
        </p:grpSpPr>
        <p:sp>
          <p:nvSpPr>
            <p:cNvPr id="14" name="Freeform 14"/>
            <p:cNvSpPr/>
            <p:nvPr/>
          </p:nvSpPr>
          <p:spPr>
            <a:xfrm>
              <a:off x="0" y="0"/>
              <a:ext cx="3517946" cy="172123"/>
            </a:xfrm>
            <a:custGeom>
              <a:avLst/>
              <a:gdLst/>
              <a:ahLst/>
              <a:cxnLst/>
              <a:rect l="l" t="t" r="r" b="b"/>
              <a:pathLst>
                <a:path w="3517946" h="172123">
                  <a:moveTo>
                    <a:pt x="29343" y="0"/>
                  </a:moveTo>
                  <a:lnTo>
                    <a:pt x="3488603" y="0"/>
                  </a:lnTo>
                  <a:cubicBezTo>
                    <a:pt x="3504809" y="0"/>
                    <a:pt x="3517946" y="13137"/>
                    <a:pt x="3517946" y="29343"/>
                  </a:cubicBezTo>
                  <a:lnTo>
                    <a:pt x="3517946" y="142780"/>
                  </a:lnTo>
                  <a:cubicBezTo>
                    <a:pt x="3517946" y="158986"/>
                    <a:pt x="3504809" y="172123"/>
                    <a:pt x="3488603" y="172123"/>
                  </a:cubicBezTo>
                  <a:lnTo>
                    <a:pt x="29343" y="172123"/>
                  </a:lnTo>
                  <a:cubicBezTo>
                    <a:pt x="13137" y="172123"/>
                    <a:pt x="0" y="158986"/>
                    <a:pt x="0" y="142780"/>
                  </a:cubicBezTo>
                  <a:lnTo>
                    <a:pt x="0" y="29343"/>
                  </a:lnTo>
                  <a:cubicBezTo>
                    <a:pt x="0" y="13137"/>
                    <a:pt x="13137" y="0"/>
                    <a:pt x="29343"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15" name="TextBox 15"/>
            <p:cNvSpPr txBox="1"/>
            <p:nvPr/>
          </p:nvSpPr>
          <p:spPr>
            <a:xfrm>
              <a:off x="0" y="-28575"/>
              <a:ext cx="3517946" cy="200698"/>
            </a:xfrm>
            <a:prstGeom prst="rect">
              <a:avLst/>
            </a:prstGeom>
          </p:spPr>
          <p:txBody>
            <a:bodyPr lIns="47790" tIns="47790" rIns="47790" bIns="47790" rtlCol="0" anchor="ctr"/>
            <a:lstStyle/>
            <a:p>
              <a:pPr algn="ctr">
                <a:lnSpc>
                  <a:spcPts val="1415"/>
                </a:lnSpc>
              </a:pPr>
              <a:endParaRPr/>
            </a:p>
          </p:txBody>
        </p:sp>
      </p:grpSp>
      <p:sp>
        <p:nvSpPr>
          <p:cNvPr id="16" name="Freeform 16"/>
          <p:cNvSpPr/>
          <p:nvPr/>
        </p:nvSpPr>
        <p:spPr>
          <a:xfrm>
            <a:off x="679994" y="4492920"/>
            <a:ext cx="6374651" cy="2533924"/>
          </a:xfrm>
          <a:custGeom>
            <a:avLst/>
            <a:gdLst/>
            <a:ahLst/>
            <a:cxnLst/>
            <a:rect l="l" t="t" r="r" b="b"/>
            <a:pathLst>
              <a:path w="6374651" h="2533924">
                <a:moveTo>
                  <a:pt x="0" y="0"/>
                </a:moveTo>
                <a:lnTo>
                  <a:pt x="6374652" y="0"/>
                </a:lnTo>
                <a:lnTo>
                  <a:pt x="6374652" y="2533924"/>
                </a:lnTo>
                <a:lnTo>
                  <a:pt x="0" y="253392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p:cNvSpPr/>
          <p:nvPr/>
        </p:nvSpPr>
        <p:spPr>
          <a:xfrm>
            <a:off x="1145946" y="5295585"/>
            <a:ext cx="785438" cy="754021"/>
          </a:xfrm>
          <a:custGeom>
            <a:avLst/>
            <a:gdLst/>
            <a:ahLst/>
            <a:cxnLst/>
            <a:rect l="l" t="t" r="r" b="b"/>
            <a:pathLst>
              <a:path w="785438" h="754021">
                <a:moveTo>
                  <a:pt x="0" y="0"/>
                </a:moveTo>
                <a:lnTo>
                  <a:pt x="785438" y="0"/>
                </a:lnTo>
                <a:lnTo>
                  <a:pt x="785438" y="754020"/>
                </a:lnTo>
                <a:lnTo>
                  <a:pt x="0" y="7540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Freeform 18"/>
          <p:cNvSpPr/>
          <p:nvPr/>
        </p:nvSpPr>
        <p:spPr>
          <a:xfrm>
            <a:off x="3468963" y="5267314"/>
            <a:ext cx="669864" cy="347492"/>
          </a:xfrm>
          <a:custGeom>
            <a:avLst/>
            <a:gdLst/>
            <a:ahLst/>
            <a:cxnLst/>
            <a:rect l="l" t="t" r="r" b="b"/>
            <a:pathLst>
              <a:path w="669864" h="347492">
                <a:moveTo>
                  <a:pt x="0" y="0"/>
                </a:moveTo>
                <a:lnTo>
                  <a:pt x="669864" y="0"/>
                </a:lnTo>
                <a:lnTo>
                  <a:pt x="669864" y="347492"/>
                </a:lnTo>
                <a:lnTo>
                  <a:pt x="0" y="34749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9" name="Freeform 19"/>
          <p:cNvSpPr/>
          <p:nvPr/>
        </p:nvSpPr>
        <p:spPr>
          <a:xfrm>
            <a:off x="5878140" y="5300705"/>
            <a:ext cx="599390" cy="982606"/>
          </a:xfrm>
          <a:custGeom>
            <a:avLst/>
            <a:gdLst/>
            <a:ahLst/>
            <a:cxnLst/>
            <a:rect l="l" t="t" r="r" b="b"/>
            <a:pathLst>
              <a:path w="599390" h="982606">
                <a:moveTo>
                  <a:pt x="0" y="0"/>
                </a:moveTo>
                <a:lnTo>
                  <a:pt x="599389" y="0"/>
                </a:lnTo>
                <a:lnTo>
                  <a:pt x="599389" y="982606"/>
                </a:lnTo>
                <a:lnTo>
                  <a:pt x="0" y="9826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0" name="Freeform 20"/>
          <p:cNvSpPr/>
          <p:nvPr/>
        </p:nvSpPr>
        <p:spPr>
          <a:xfrm rot="-1158259">
            <a:off x="1765244" y="6717849"/>
            <a:ext cx="708986" cy="217008"/>
          </a:xfrm>
          <a:custGeom>
            <a:avLst/>
            <a:gdLst/>
            <a:ahLst/>
            <a:cxnLst/>
            <a:rect l="l" t="t" r="r" b="b"/>
            <a:pathLst>
              <a:path w="708986" h="217008">
                <a:moveTo>
                  <a:pt x="0" y="0"/>
                </a:moveTo>
                <a:lnTo>
                  <a:pt x="708986" y="0"/>
                </a:lnTo>
                <a:lnTo>
                  <a:pt x="708986" y="217008"/>
                </a:lnTo>
                <a:lnTo>
                  <a:pt x="0" y="21700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1" name="TextBox 21"/>
          <p:cNvSpPr txBox="1"/>
          <p:nvPr/>
        </p:nvSpPr>
        <p:spPr>
          <a:xfrm>
            <a:off x="1054683" y="4044925"/>
            <a:ext cx="5498424" cy="238527"/>
          </a:xfrm>
          <a:prstGeom prst="rect">
            <a:avLst/>
          </a:prstGeom>
        </p:spPr>
        <p:txBody>
          <a:bodyPr lIns="0" tIns="0" rIns="0" bIns="0" rtlCol="0" anchor="t">
            <a:spAutoFit/>
          </a:bodyPr>
          <a:lstStyle/>
          <a:p>
            <a:pPr algn="ctr">
              <a:lnSpc>
                <a:spcPts val="2017"/>
              </a:lnSpc>
            </a:pPr>
            <a:r>
              <a:rPr lang="en-US" sz="1440" b="1" dirty="0">
                <a:solidFill>
                  <a:srgbClr val="004AAD"/>
                </a:solidFill>
                <a:latin typeface="Roboto Bold"/>
                <a:ea typeface="Roboto Bold"/>
                <a:cs typeface="Roboto Bold"/>
                <a:sym typeface="Roboto Bold"/>
              </a:rPr>
              <a:t>When and with Whom Should you Partner?</a:t>
            </a:r>
          </a:p>
        </p:txBody>
      </p:sp>
      <p:sp>
        <p:nvSpPr>
          <p:cNvPr id="22" name="TextBox 22"/>
          <p:cNvSpPr txBox="1"/>
          <p:nvPr/>
        </p:nvSpPr>
        <p:spPr>
          <a:xfrm>
            <a:off x="3248357" y="6299136"/>
            <a:ext cx="1274128" cy="368755"/>
          </a:xfrm>
          <a:prstGeom prst="rect">
            <a:avLst/>
          </a:prstGeom>
        </p:spPr>
        <p:txBody>
          <a:bodyPr lIns="0" tIns="0" rIns="0" bIns="0" rtlCol="0" anchor="t">
            <a:spAutoFit/>
          </a:bodyPr>
          <a:lstStyle/>
          <a:p>
            <a:pPr algn="ctr">
              <a:lnSpc>
                <a:spcPts val="1540"/>
              </a:lnSpc>
            </a:pPr>
            <a:r>
              <a:rPr lang="en-US" sz="1100" b="1" dirty="0">
                <a:solidFill>
                  <a:srgbClr val="000000"/>
                </a:solidFill>
                <a:latin typeface="Arimo Bold"/>
                <a:ea typeface="Arimo Bold"/>
                <a:cs typeface="Arimo Bold"/>
                <a:sym typeface="Arimo Bold"/>
              </a:rPr>
              <a:t>The final year of high school</a:t>
            </a:r>
          </a:p>
        </p:txBody>
      </p:sp>
      <p:sp>
        <p:nvSpPr>
          <p:cNvPr id="23" name="TextBox 23"/>
          <p:cNvSpPr txBox="1"/>
          <p:nvPr/>
        </p:nvSpPr>
        <p:spPr>
          <a:xfrm>
            <a:off x="5493340" y="4662345"/>
            <a:ext cx="1350075" cy="367921"/>
          </a:xfrm>
          <a:prstGeom prst="rect">
            <a:avLst/>
          </a:prstGeom>
        </p:spPr>
        <p:txBody>
          <a:bodyPr lIns="0" tIns="0" rIns="0" bIns="0" rtlCol="0" anchor="t">
            <a:spAutoFit/>
          </a:bodyPr>
          <a:lstStyle/>
          <a:p>
            <a:pPr algn="ctr">
              <a:lnSpc>
                <a:spcPts val="1500"/>
              </a:lnSpc>
            </a:pPr>
            <a:r>
              <a:rPr lang="en-US" sz="1071" b="1" dirty="0">
                <a:solidFill>
                  <a:srgbClr val="FFFFFF"/>
                </a:solidFill>
                <a:latin typeface="Arimo Bold"/>
                <a:ea typeface="Arimo Bold"/>
                <a:cs typeface="Arimo Bold"/>
                <a:sym typeface="Arimo Bold"/>
              </a:rPr>
              <a:t>The youth and their family  </a:t>
            </a:r>
          </a:p>
        </p:txBody>
      </p:sp>
      <p:sp>
        <p:nvSpPr>
          <p:cNvPr id="24" name="Freeform 24"/>
          <p:cNvSpPr/>
          <p:nvPr/>
        </p:nvSpPr>
        <p:spPr>
          <a:xfrm rot="-1136949">
            <a:off x="3353643" y="5733450"/>
            <a:ext cx="1194956" cy="365754"/>
          </a:xfrm>
          <a:custGeom>
            <a:avLst/>
            <a:gdLst/>
            <a:ahLst/>
            <a:cxnLst/>
            <a:rect l="l" t="t" r="r" b="b"/>
            <a:pathLst>
              <a:path w="1194956" h="365754">
                <a:moveTo>
                  <a:pt x="0" y="0"/>
                </a:moveTo>
                <a:lnTo>
                  <a:pt x="1194956" y="0"/>
                </a:lnTo>
                <a:lnTo>
                  <a:pt x="1194956" y="365754"/>
                </a:lnTo>
                <a:lnTo>
                  <a:pt x="0" y="3657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5" name="Freeform 25"/>
          <p:cNvSpPr/>
          <p:nvPr/>
        </p:nvSpPr>
        <p:spPr>
          <a:xfrm rot="-1168782">
            <a:off x="4813110" y="4038574"/>
            <a:ext cx="1805617" cy="552666"/>
          </a:xfrm>
          <a:custGeom>
            <a:avLst/>
            <a:gdLst/>
            <a:ahLst/>
            <a:cxnLst/>
            <a:rect l="l" t="t" r="r" b="b"/>
            <a:pathLst>
              <a:path w="1805617" h="552666">
                <a:moveTo>
                  <a:pt x="0" y="0"/>
                </a:moveTo>
                <a:lnTo>
                  <a:pt x="1805617" y="0"/>
                </a:lnTo>
                <a:lnTo>
                  <a:pt x="1805617" y="552666"/>
                </a:lnTo>
                <a:lnTo>
                  <a:pt x="0" y="55266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6" name="Freeform 26"/>
          <p:cNvSpPr/>
          <p:nvPr/>
        </p:nvSpPr>
        <p:spPr>
          <a:xfrm>
            <a:off x="7309036" y="3099912"/>
            <a:ext cx="278158" cy="335395"/>
          </a:xfrm>
          <a:custGeom>
            <a:avLst/>
            <a:gdLst/>
            <a:ahLst/>
            <a:cxnLst/>
            <a:rect l="l" t="t" r="r" b="b"/>
            <a:pathLst>
              <a:path w="278158" h="335395">
                <a:moveTo>
                  <a:pt x="0" y="0"/>
                </a:moveTo>
                <a:lnTo>
                  <a:pt x="278159" y="0"/>
                </a:lnTo>
                <a:lnTo>
                  <a:pt x="278159" y="335396"/>
                </a:lnTo>
                <a:lnTo>
                  <a:pt x="0" y="335396"/>
                </a:lnTo>
                <a:lnTo>
                  <a:pt x="0" y="0"/>
                </a:lnTo>
                <a:close/>
              </a:path>
            </a:pathLst>
          </a:custGeom>
          <a:blipFill>
            <a:blip r:embed="rId9"/>
            <a:stretch>
              <a:fillRect t="-1353" b="-4059"/>
            </a:stretch>
          </a:blipFill>
        </p:spPr>
        <p:txBody>
          <a:bodyPr/>
          <a:lstStyle/>
          <a:p>
            <a:endParaRPr lang="en-US"/>
          </a:p>
        </p:txBody>
      </p:sp>
      <p:sp>
        <p:nvSpPr>
          <p:cNvPr id="27" name="TextBox 27"/>
          <p:cNvSpPr txBox="1"/>
          <p:nvPr/>
        </p:nvSpPr>
        <p:spPr>
          <a:xfrm>
            <a:off x="691200" y="1399584"/>
            <a:ext cx="2266247" cy="961802"/>
          </a:xfrm>
          <a:prstGeom prst="rect">
            <a:avLst/>
          </a:prstGeom>
        </p:spPr>
        <p:txBody>
          <a:bodyPr lIns="0" tIns="0" rIns="0" bIns="0" rtlCol="0" anchor="t">
            <a:spAutoFit/>
          </a:bodyPr>
          <a:lstStyle/>
          <a:p>
            <a:pPr algn="l">
              <a:lnSpc>
                <a:spcPts val="2507"/>
              </a:lnSpc>
            </a:pPr>
            <a:r>
              <a:rPr lang="en-US" sz="2300" b="1" dirty="0">
                <a:solidFill>
                  <a:srgbClr val="004AAD"/>
                </a:solidFill>
                <a:latin typeface="Roboto Bold"/>
                <a:ea typeface="Roboto Bold"/>
                <a:cs typeface="Roboto Bold"/>
                <a:sym typeface="Roboto Bold"/>
              </a:rPr>
              <a:t>Transition from School to Active Life (TEVA)</a:t>
            </a:r>
          </a:p>
        </p:txBody>
      </p:sp>
      <p:sp>
        <p:nvSpPr>
          <p:cNvPr id="28" name="TextBox 28"/>
          <p:cNvSpPr txBox="1"/>
          <p:nvPr/>
        </p:nvSpPr>
        <p:spPr>
          <a:xfrm>
            <a:off x="693212" y="2642118"/>
            <a:ext cx="2112186" cy="207645"/>
          </a:xfrm>
          <a:prstGeom prst="rect">
            <a:avLst/>
          </a:prstGeom>
        </p:spPr>
        <p:txBody>
          <a:bodyPr lIns="0" tIns="0" rIns="0" bIns="0" rtlCol="0" anchor="t">
            <a:spAutoFit/>
          </a:bodyPr>
          <a:lstStyle/>
          <a:p>
            <a:pPr algn="l">
              <a:lnSpc>
                <a:spcPts val="1679"/>
              </a:lnSpc>
            </a:pPr>
            <a:r>
              <a:rPr lang="en-US" sz="1200" dirty="0">
                <a:solidFill>
                  <a:srgbClr val="1E1E1E"/>
                </a:solidFill>
                <a:latin typeface="Roboto"/>
                <a:ea typeface="Roboto"/>
                <a:cs typeface="Roboto"/>
                <a:sym typeface="Roboto"/>
              </a:rPr>
              <a:t>Resource Pages </a:t>
            </a:r>
          </a:p>
        </p:txBody>
      </p:sp>
      <p:sp>
        <p:nvSpPr>
          <p:cNvPr id="29" name="TextBox 29"/>
          <p:cNvSpPr txBox="1"/>
          <p:nvPr/>
        </p:nvSpPr>
        <p:spPr>
          <a:xfrm>
            <a:off x="696388" y="7375662"/>
            <a:ext cx="6343440" cy="2820003"/>
          </a:xfrm>
          <a:prstGeom prst="rect">
            <a:avLst/>
          </a:prstGeom>
        </p:spPr>
        <p:txBody>
          <a:bodyPr wrap="square" lIns="0" tIns="0" rIns="0" bIns="0" rtlCol="0" anchor="t">
            <a:spAutoFit/>
          </a:bodyPr>
          <a:lstStyle/>
          <a:p>
            <a:pPr algn="just"/>
            <a:r>
              <a:rPr lang="en-US" sz="1200" dirty="0">
                <a:solidFill>
                  <a:srgbClr val="1E1E1E"/>
                </a:solidFill>
                <a:latin typeface="Segoe UI"/>
                <a:ea typeface="Roboto"/>
                <a:cs typeface="Segoe UI"/>
              </a:rPr>
              <a:t>The TEVA process begins at school and its success depends on collaboration with families and community partners to build a strong and coordinated support network. </a:t>
            </a:r>
            <a:endParaRPr lang="en-US" sz="1200">
              <a:solidFill>
                <a:srgbClr val="000000"/>
              </a:solidFill>
              <a:latin typeface="Calibri"/>
              <a:ea typeface="Calibri"/>
              <a:cs typeface="Calibri"/>
            </a:endParaRPr>
          </a:p>
          <a:p>
            <a:pPr algn="just"/>
            <a:endParaRPr lang="en-US" sz="1200" dirty="0">
              <a:solidFill>
                <a:srgbClr val="1E1E1E"/>
              </a:solidFill>
              <a:latin typeface="Segoe UI"/>
              <a:ea typeface="Roboto"/>
              <a:cs typeface="Segoe UI"/>
            </a:endParaRPr>
          </a:p>
          <a:p>
            <a:pPr algn="just"/>
            <a:r>
              <a:rPr lang="en-US" sz="1200" dirty="0">
                <a:solidFill>
                  <a:srgbClr val="1E1E1E"/>
                </a:solidFill>
                <a:latin typeface="Segoe UI"/>
                <a:ea typeface="Roboto"/>
                <a:cs typeface="Segoe UI"/>
              </a:rPr>
              <a:t>School administrators are responsible for initiating the TEVA process as part of the student's individualized education plan and should begin early enough to allow sufficient time for meaningful planning and the implementation of essential supports.</a:t>
            </a:r>
            <a:endParaRPr lang="en-US" sz="1200">
              <a:ea typeface="Calibri"/>
              <a:cs typeface="Calibri"/>
            </a:endParaRPr>
          </a:p>
          <a:p>
            <a:pPr algn="just"/>
            <a:endParaRPr lang="en-US" sz="1200" dirty="0">
              <a:solidFill>
                <a:srgbClr val="1E1E1E"/>
              </a:solidFill>
              <a:latin typeface="Segoe UI"/>
              <a:ea typeface="Roboto"/>
              <a:cs typeface="Segoe UI"/>
            </a:endParaRPr>
          </a:p>
          <a:p>
            <a:pPr algn="just"/>
            <a:r>
              <a:rPr lang="en-US" sz="1200" dirty="0">
                <a:solidFill>
                  <a:srgbClr val="1E1E1E"/>
                </a:solidFill>
                <a:latin typeface="Segoe UI"/>
                <a:ea typeface="Roboto"/>
                <a:cs typeface="Segoe UI"/>
              </a:rPr>
              <a:t>Working together with the student, family, and support team, information is gathered across key areas of life. Goals, actions, and transition supports are then identified and coordinated with the appropriate partners to help the student move toward a successful transition to adult life.</a:t>
            </a:r>
            <a:endParaRPr lang="en-US" sz="1200">
              <a:ea typeface="Calibri"/>
              <a:cs typeface="Calibri"/>
            </a:endParaRPr>
          </a:p>
          <a:p>
            <a:pPr algn="just">
              <a:lnSpc>
                <a:spcPts val="1680"/>
              </a:lnSpc>
            </a:pPr>
            <a:endParaRPr lang="en-US" sz="1200" dirty="0">
              <a:solidFill>
                <a:srgbClr val="1E1E1E"/>
              </a:solidFill>
              <a:latin typeface="Roboto"/>
              <a:ea typeface="Roboto"/>
              <a:cs typeface="Roboto"/>
            </a:endParaRPr>
          </a:p>
          <a:p>
            <a:pPr algn="just">
              <a:lnSpc>
                <a:spcPts val="1680"/>
              </a:lnSpc>
            </a:pPr>
            <a:endParaRPr lang="en-US" sz="1200" dirty="0">
              <a:solidFill>
                <a:srgbClr val="1E1E1E"/>
              </a:solidFill>
              <a:latin typeface="Roboto"/>
              <a:ea typeface="Roboto"/>
              <a:cs typeface="Roboto"/>
              <a:sym typeface="Roboto"/>
            </a:endParaRPr>
          </a:p>
          <a:p>
            <a:pPr algn="just">
              <a:lnSpc>
                <a:spcPts val="1680"/>
              </a:lnSpc>
            </a:pPr>
            <a:endParaRPr lang="en-US" sz="1200" dirty="0">
              <a:solidFill>
                <a:srgbClr val="1E1E1E"/>
              </a:solidFill>
              <a:latin typeface="Roboto"/>
              <a:ea typeface="Roboto"/>
              <a:cs typeface="Roboto"/>
              <a:sym typeface="Roboto"/>
            </a:endParaRPr>
          </a:p>
          <a:p>
            <a:pPr algn="just">
              <a:lnSpc>
                <a:spcPts val="980"/>
              </a:lnSpc>
            </a:pPr>
            <a:endParaRPr lang="en-US" sz="1200" dirty="0">
              <a:solidFill>
                <a:srgbClr val="1E1E1E"/>
              </a:solidFill>
              <a:latin typeface="Roboto"/>
              <a:ea typeface="Roboto"/>
              <a:cs typeface="Roboto"/>
              <a:sym typeface="Roboto"/>
            </a:endParaRPr>
          </a:p>
        </p:txBody>
      </p:sp>
      <p:sp>
        <p:nvSpPr>
          <p:cNvPr id="30" name="TextBox 30"/>
          <p:cNvSpPr txBox="1"/>
          <p:nvPr/>
        </p:nvSpPr>
        <p:spPr>
          <a:xfrm>
            <a:off x="384910" y="9762584"/>
            <a:ext cx="7002581" cy="157094"/>
          </a:xfrm>
          <a:prstGeom prst="rect">
            <a:avLst/>
          </a:prstGeom>
        </p:spPr>
        <p:txBody>
          <a:bodyPr lIns="0" tIns="0" rIns="0" bIns="0" rtlCol="0" anchor="t">
            <a:spAutoFit/>
          </a:bodyPr>
          <a:lstStyle/>
          <a:p>
            <a:pPr algn="l">
              <a:lnSpc>
                <a:spcPts val="1317"/>
              </a:lnSpc>
            </a:pPr>
            <a:r>
              <a:rPr lang="en-US" sz="940" b="1" dirty="0">
                <a:solidFill>
                  <a:srgbClr val="FFFFFF"/>
                </a:solidFill>
                <a:latin typeface="Roboto Bold"/>
                <a:ea typeface="Roboto Bold"/>
                <a:sym typeface="Roboto"/>
              </a:rPr>
              <a:t>TEVA regional committee in the Outaouais </a:t>
            </a:r>
            <a:r>
              <a:rPr lang="en-US" sz="940" b="1" dirty="0">
                <a:solidFill>
                  <a:srgbClr val="FFFFFF"/>
                </a:solidFill>
                <a:latin typeface="Roboto Bold"/>
                <a:ea typeface="Roboto Bold"/>
                <a:cs typeface="Roboto Bold"/>
                <a:sym typeface="Roboto Bold"/>
              </a:rPr>
              <a:t>– November 2025</a:t>
            </a:r>
          </a:p>
        </p:txBody>
      </p:sp>
      <p:sp>
        <p:nvSpPr>
          <p:cNvPr id="32" name="TextBox 32"/>
          <p:cNvSpPr txBox="1"/>
          <p:nvPr/>
        </p:nvSpPr>
        <p:spPr>
          <a:xfrm>
            <a:off x="691200" y="675723"/>
            <a:ext cx="1851430" cy="493853"/>
          </a:xfrm>
          <a:prstGeom prst="rect">
            <a:avLst/>
          </a:prstGeom>
        </p:spPr>
        <p:txBody>
          <a:bodyPr lIns="0" tIns="0" rIns="0" bIns="0" rtlCol="0" anchor="t">
            <a:spAutoFit/>
          </a:bodyPr>
          <a:lstStyle/>
          <a:p>
            <a:pPr algn="l">
              <a:lnSpc>
                <a:spcPts val="1965"/>
              </a:lnSpc>
            </a:pPr>
            <a:r>
              <a:rPr lang="en-US" sz="1403" b="1" dirty="0">
                <a:solidFill>
                  <a:srgbClr val="1E1E1E"/>
                </a:solidFill>
                <a:latin typeface="Roboto Bold"/>
                <a:ea typeface="Roboto Bold"/>
                <a:cs typeface="Roboto Bold"/>
                <a:sym typeface="Roboto Bold"/>
              </a:rPr>
              <a:t>Partners of the Outaouais Region </a:t>
            </a:r>
          </a:p>
        </p:txBody>
      </p:sp>
      <p:sp>
        <p:nvSpPr>
          <p:cNvPr id="33" name="TextBox 33"/>
          <p:cNvSpPr txBox="1"/>
          <p:nvPr/>
        </p:nvSpPr>
        <p:spPr>
          <a:xfrm>
            <a:off x="847597" y="6200499"/>
            <a:ext cx="1470078" cy="368755"/>
          </a:xfrm>
          <a:prstGeom prst="rect">
            <a:avLst/>
          </a:prstGeom>
        </p:spPr>
        <p:txBody>
          <a:bodyPr lIns="0" tIns="0" rIns="0" bIns="0" rtlCol="0" anchor="t">
            <a:spAutoFit/>
          </a:bodyPr>
          <a:lstStyle/>
          <a:p>
            <a:pPr algn="ctr">
              <a:lnSpc>
                <a:spcPts val="1540"/>
              </a:lnSpc>
            </a:pPr>
            <a:r>
              <a:rPr lang="en-US" sz="1100" b="1" dirty="0">
                <a:solidFill>
                  <a:srgbClr val="000000"/>
                </a:solidFill>
                <a:latin typeface="Arimo Bold"/>
                <a:ea typeface="Arimo Bold"/>
                <a:cs typeface="Arimo Bold"/>
                <a:sym typeface="Arimo Bold"/>
              </a:rPr>
              <a:t>A few years before finishing high school</a:t>
            </a:r>
          </a:p>
        </p:txBody>
      </p:sp>
      <p:sp>
        <p:nvSpPr>
          <p:cNvPr id="34" name="TextBox 34"/>
          <p:cNvSpPr txBox="1"/>
          <p:nvPr/>
        </p:nvSpPr>
        <p:spPr>
          <a:xfrm>
            <a:off x="863627" y="4675100"/>
            <a:ext cx="1350075" cy="175561"/>
          </a:xfrm>
          <a:prstGeom prst="rect">
            <a:avLst/>
          </a:prstGeom>
        </p:spPr>
        <p:txBody>
          <a:bodyPr lIns="0" tIns="0" rIns="0" bIns="0" rtlCol="0" anchor="t">
            <a:spAutoFit/>
          </a:bodyPr>
          <a:lstStyle/>
          <a:p>
            <a:pPr algn="ctr">
              <a:lnSpc>
                <a:spcPts val="1500"/>
              </a:lnSpc>
            </a:pPr>
            <a:r>
              <a:rPr lang="en-US" sz="1071" b="1" dirty="0">
                <a:solidFill>
                  <a:srgbClr val="FFFFFF"/>
                </a:solidFill>
                <a:latin typeface="Arimo Bold"/>
                <a:ea typeface="Arimo Bold"/>
                <a:cs typeface="Arimo Bold"/>
                <a:sym typeface="Arimo Bold"/>
              </a:rPr>
              <a:t>The school team </a:t>
            </a:r>
          </a:p>
        </p:txBody>
      </p:sp>
      <p:sp>
        <p:nvSpPr>
          <p:cNvPr id="35" name="TextBox 35"/>
          <p:cNvSpPr txBox="1"/>
          <p:nvPr/>
        </p:nvSpPr>
        <p:spPr>
          <a:xfrm>
            <a:off x="3184174" y="4575446"/>
            <a:ext cx="1439879" cy="367921"/>
          </a:xfrm>
          <a:prstGeom prst="rect">
            <a:avLst/>
          </a:prstGeom>
        </p:spPr>
        <p:txBody>
          <a:bodyPr wrap="square" lIns="0" tIns="0" rIns="0" bIns="0" rtlCol="0" anchor="t">
            <a:spAutoFit/>
          </a:bodyPr>
          <a:lstStyle/>
          <a:p>
            <a:pPr algn="ctr">
              <a:lnSpc>
                <a:spcPts val="1500"/>
              </a:lnSpc>
            </a:pPr>
            <a:r>
              <a:rPr lang="en-US" sz="1071" b="1" dirty="0">
                <a:solidFill>
                  <a:srgbClr val="FFFFFF"/>
                </a:solidFill>
                <a:latin typeface="Arimo Bold"/>
                <a:ea typeface="Arimo Bold"/>
                <a:cs typeface="Arimo Bold"/>
                <a:sym typeface="Arimo Bold"/>
              </a:rPr>
              <a:t>The school team, the youth and their family </a:t>
            </a:r>
          </a:p>
        </p:txBody>
      </p:sp>
      <p:sp>
        <p:nvSpPr>
          <p:cNvPr id="36" name="TextBox 36"/>
          <p:cNvSpPr txBox="1"/>
          <p:nvPr/>
        </p:nvSpPr>
        <p:spPr>
          <a:xfrm>
            <a:off x="5446341" y="6384876"/>
            <a:ext cx="1467752" cy="368755"/>
          </a:xfrm>
          <a:prstGeom prst="rect">
            <a:avLst/>
          </a:prstGeom>
        </p:spPr>
        <p:txBody>
          <a:bodyPr lIns="0" tIns="0" rIns="0" bIns="0" rtlCol="0" anchor="t">
            <a:spAutoFit/>
          </a:bodyPr>
          <a:lstStyle/>
          <a:p>
            <a:pPr algn="ctr">
              <a:lnSpc>
                <a:spcPts val="1540"/>
              </a:lnSpc>
            </a:pPr>
            <a:r>
              <a:rPr lang="en-US" sz="1100" b="1" dirty="0">
                <a:solidFill>
                  <a:srgbClr val="000000"/>
                </a:solidFill>
                <a:latin typeface="Arimo Bold"/>
                <a:ea typeface="Arimo Bold"/>
                <a:cs typeface="Arimo Bold"/>
                <a:sym typeface="Arimo Bold"/>
              </a:rPr>
              <a:t>Starting their life beyond high school </a:t>
            </a:r>
          </a:p>
        </p:txBody>
      </p:sp>
      <p:sp>
        <p:nvSpPr>
          <p:cNvPr id="37" name="TextBox 37"/>
          <p:cNvSpPr txBox="1"/>
          <p:nvPr/>
        </p:nvSpPr>
        <p:spPr>
          <a:xfrm>
            <a:off x="6232261" y="3487940"/>
            <a:ext cx="1363665" cy="96180"/>
          </a:xfrm>
          <a:prstGeom prst="rect">
            <a:avLst/>
          </a:prstGeom>
        </p:spPr>
        <p:txBody>
          <a:bodyPr lIns="0" tIns="0" rIns="0" bIns="0" rtlCol="0" anchor="t">
            <a:spAutoFit/>
          </a:bodyPr>
          <a:lstStyle/>
          <a:p>
            <a:pPr algn="ctr">
              <a:lnSpc>
                <a:spcPts val="840"/>
              </a:lnSpc>
            </a:pPr>
            <a:r>
              <a:rPr lang="en-US" sz="600" dirty="0">
                <a:solidFill>
                  <a:srgbClr val="000000"/>
                </a:solidFill>
                <a:latin typeface="Roboto"/>
                <a:ea typeface="Roboto"/>
                <a:cs typeface="Roboto"/>
                <a:sym typeface="Roboto"/>
              </a:rPr>
              <a:t>Image generated by Canva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61931" y="9638504"/>
            <a:ext cx="8452827" cy="451823"/>
            <a:chOff x="0" y="0"/>
            <a:chExt cx="3220124" cy="172123"/>
          </a:xfrm>
        </p:grpSpPr>
        <p:sp>
          <p:nvSpPr>
            <p:cNvPr id="3" name="Freeform 3"/>
            <p:cNvSpPr/>
            <p:nvPr/>
          </p:nvSpPr>
          <p:spPr>
            <a:xfrm>
              <a:off x="0" y="0"/>
              <a:ext cx="3220125" cy="172123"/>
            </a:xfrm>
            <a:custGeom>
              <a:avLst/>
              <a:gdLst/>
              <a:ahLst/>
              <a:cxnLst/>
              <a:rect l="l" t="t" r="r" b="b"/>
              <a:pathLst>
                <a:path w="3220125" h="172123">
                  <a:moveTo>
                    <a:pt x="32056" y="0"/>
                  </a:moveTo>
                  <a:lnTo>
                    <a:pt x="3188068" y="0"/>
                  </a:lnTo>
                  <a:cubicBezTo>
                    <a:pt x="3205772" y="0"/>
                    <a:pt x="3220125" y="14352"/>
                    <a:pt x="3220125" y="32056"/>
                  </a:cubicBezTo>
                  <a:lnTo>
                    <a:pt x="3220125" y="140067"/>
                  </a:lnTo>
                  <a:cubicBezTo>
                    <a:pt x="3220125" y="148569"/>
                    <a:pt x="3216747" y="156722"/>
                    <a:pt x="3210735" y="162734"/>
                  </a:cubicBezTo>
                  <a:cubicBezTo>
                    <a:pt x="3204724" y="168746"/>
                    <a:pt x="3196570" y="172123"/>
                    <a:pt x="3188068" y="172123"/>
                  </a:cubicBezTo>
                  <a:lnTo>
                    <a:pt x="32056" y="172123"/>
                  </a:lnTo>
                  <a:cubicBezTo>
                    <a:pt x="23555" y="172123"/>
                    <a:pt x="15401" y="168746"/>
                    <a:pt x="9389" y="162734"/>
                  </a:cubicBezTo>
                  <a:cubicBezTo>
                    <a:pt x="3377" y="156722"/>
                    <a:pt x="0" y="148569"/>
                    <a:pt x="0" y="140067"/>
                  </a:cubicBezTo>
                  <a:lnTo>
                    <a:pt x="0" y="32056"/>
                  </a:lnTo>
                  <a:cubicBezTo>
                    <a:pt x="0" y="23555"/>
                    <a:pt x="3377" y="15401"/>
                    <a:pt x="9389" y="9389"/>
                  </a:cubicBezTo>
                  <a:cubicBezTo>
                    <a:pt x="15401" y="3377"/>
                    <a:pt x="23555" y="0"/>
                    <a:pt x="32056"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4" name="TextBox 4"/>
            <p:cNvSpPr txBox="1"/>
            <p:nvPr/>
          </p:nvSpPr>
          <p:spPr>
            <a:xfrm>
              <a:off x="0" y="-28575"/>
              <a:ext cx="3220124" cy="200698"/>
            </a:xfrm>
            <a:prstGeom prst="rect">
              <a:avLst/>
            </a:prstGeom>
          </p:spPr>
          <p:txBody>
            <a:bodyPr lIns="47790" tIns="47790" rIns="47790" bIns="47790" rtlCol="0" anchor="ctr"/>
            <a:lstStyle/>
            <a:p>
              <a:pPr algn="ctr">
                <a:lnSpc>
                  <a:spcPts val="1415"/>
                </a:lnSpc>
              </a:pPr>
              <a:endParaRPr/>
            </a:p>
          </p:txBody>
        </p:sp>
      </p:grpSp>
      <p:sp>
        <p:nvSpPr>
          <p:cNvPr id="5" name="TextBox 5"/>
          <p:cNvSpPr txBox="1"/>
          <p:nvPr/>
        </p:nvSpPr>
        <p:spPr>
          <a:xfrm>
            <a:off x="707037" y="429685"/>
            <a:ext cx="5165951" cy="641201"/>
          </a:xfrm>
          <a:prstGeom prst="rect">
            <a:avLst/>
          </a:prstGeom>
        </p:spPr>
        <p:txBody>
          <a:bodyPr lIns="0" tIns="0" rIns="0" bIns="0" rtlCol="0" anchor="t">
            <a:spAutoFit/>
          </a:bodyPr>
          <a:lstStyle/>
          <a:p>
            <a:pPr algn="l">
              <a:lnSpc>
                <a:spcPts val="2507"/>
              </a:lnSpc>
            </a:pPr>
            <a:r>
              <a:rPr lang="en-US" sz="2300" b="1" dirty="0">
                <a:solidFill>
                  <a:srgbClr val="004AAD"/>
                </a:solidFill>
                <a:latin typeface="Roboto Bold"/>
                <a:ea typeface="Roboto Bold"/>
                <a:cs typeface="Roboto Bold"/>
                <a:sym typeface="Roboto Bold"/>
              </a:rPr>
              <a:t>Transition from School to Active Life (TEVA)</a:t>
            </a:r>
          </a:p>
        </p:txBody>
      </p:sp>
      <p:sp>
        <p:nvSpPr>
          <p:cNvPr id="6" name="TextBox 6"/>
          <p:cNvSpPr txBox="1"/>
          <p:nvPr/>
        </p:nvSpPr>
        <p:spPr>
          <a:xfrm>
            <a:off x="1733902" y="823375"/>
            <a:ext cx="2112186" cy="155171"/>
          </a:xfrm>
          <a:prstGeom prst="rect">
            <a:avLst/>
          </a:prstGeom>
        </p:spPr>
        <p:txBody>
          <a:bodyPr lIns="0" tIns="0" rIns="0" bIns="0" rtlCol="0" anchor="t">
            <a:spAutoFit/>
          </a:bodyPr>
          <a:lstStyle/>
          <a:p>
            <a:pPr algn="l">
              <a:lnSpc>
                <a:spcPts val="1317"/>
              </a:lnSpc>
            </a:pPr>
            <a:r>
              <a:rPr lang="en-US" sz="940" dirty="0">
                <a:solidFill>
                  <a:srgbClr val="1E1E1E"/>
                </a:solidFill>
                <a:latin typeface="Roboto"/>
                <a:ea typeface="Roboto"/>
                <a:cs typeface="Roboto"/>
                <a:sym typeface="Roboto"/>
              </a:rPr>
              <a:t>Resource Pages</a:t>
            </a:r>
          </a:p>
        </p:txBody>
      </p:sp>
      <p:sp>
        <p:nvSpPr>
          <p:cNvPr id="7" name="TextBox 7"/>
          <p:cNvSpPr txBox="1"/>
          <p:nvPr/>
        </p:nvSpPr>
        <p:spPr>
          <a:xfrm>
            <a:off x="707037" y="1559425"/>
            <a:ext cx="6288123" cy="238527"/>
          </a:xfrm>
          <a:prstGeom prst="rect">
            <a:avLst/>
          </a:prstGeom>
        </p:spPr>
        <p:txBody>
          <a:bodyPr lIns="0" tIns="0" rIns="0" bIns="0" rtlCol="0" anchor="t">
            <a:spAutoFit/>
          </a:bodyPr>
          <a:lstStyle/>
          <a:p>
            <a:pPr algn="l">
              <a:lnSpc>
                <a:spcPts val="2017"/>
              </a:lnSpc>
            </a:pPr>
            <a:r>
              <a:rPr lang="en-US" sz="1440" b="1" dirty="0">
                <a:solidFill>
                  <a:srgbClr val="004AAD"/>
                </a:solidFill>
                <a:latin typeface="Roboto Bold"/>
                <a:ea typeface="Roboto Bold"/>
                <a:cs typeface="Roboto Bold"/>
                <a:sym typeface="Roboto Bold"/>
              </a:rPr>
              <a:t>Various partners to support a wide range of needs</a:t>
            </a:r>
          </a:p>
        </p:txBody>
      </p:sp>
      <p:sp>
        <p:nvSpPr>
          <p:cNvPr id="8" name="TextBox 8"/>
          <p:cNvSpPr txBox="1"/>
          <p:nvPr/>
        </p:nvSpPr>
        <p:spPr>
          <a:xfrm>
            <a:off x="969466" y="4753246"/>
            <a:ext cx="1350075" cy="201385"/>
          </a:xfrm>
          <a:prstGeom prst="rect">
            <a:avLst/>
          </a:prstGeom>
        </p:spPr>
        <p:txBody>
          <a:bodyPr lIns="0" tIns="0" rIns="0" bIns="0" rtlCol="0" anchor="t">
            <a:spAutoFit/>
          </a:bodyPr>
          <a:lstStyle/>
          <a:p>
            <a:pPr algn="ctr">
              <a:lnSpc>
                <a:spcPts val="1500"/>
              </a:lnSpc>
            </a:pPr>
            <a:r>
              <a:rPr lang="en-US" sz="1071" b="1">
                <a:solidFill>
                  <a:srgbClr val="FFFFFF"/>
                </a:solidFill>
                <a:latin typeface="Arimo Bold"/>
                <a:ea typeface="Arimo Bold"/>
                <a:cs typeface="Arimo Bold"/>
                <a:sym typeface="Arimo Bold"/>
              </a:rPr>
              <a:t>L’équipe-école</a:t>
            </a:r>
          </a:p>
        </p:txBody>
      </p:sp>
      <p:sp>
        <p:nvSpPr>
          <p:cNvPr id="9" name="TextBox 9"/>
          <p:cNvSpPr txBox="1"/>
          <p:nvPr/>
        </p:nvSpPr>
        <p:spPr>
          <a:xfrm>
            <a:off x="3290013" y="4653591"/>
            <a:ext cx="1350075" cy="391885"/>
          </a:xfrm>
          <a:prstGeom prst="rect">
            <a:avLst/>
          </a:prstGeom>
        </p:spPr>
        <p:txBody>
          <a:bodyPr lIns="0" tIns="0" rIns="0" bIns="0" rtlCol="0" anchor="t">
            <a:spAutoFit/>
          </a:bodyPr>
          <a:lstStyle/>
          <a:p>
            <a:pPr algn="r">
              <a:lnSpc>
                <a:spcPts val="1500"/>
              </a:lnSpc>
            </a:pPr>
            <a:r>
              <a:rPr lang="en-US" sz="1071" b="1">
                <a:solidFill>
                  <a:srgbClr val="FFFFFF"/>
                </a:solidFill>
                <a:latin typeface="Arimo Bold"/>
                <a:ea typeface="Arimo Bold"/>
                <a:cs typeface="Arimo Bold"/>
                <a:sym typeface="Arimo Bold"/>
              </a:rPr>
              <a:t>L'équipe-école, le jeune et sa famille</a:t>
            </a:r>
          </a:p>
        </p:txBody>
      </p:sp>
      <p:sp>
        <p:nvSpPr>
          <p:cNvPr id="10" name="Freeform 10"/>
          <p:cNvSpPr/>
          <p:nvPr/>
        </p:nvSpPr>
        <p:spPr>
          <a:xfrm>
            <a:off x="6015215" y="777240"/>
            <a:ext cx="1194956" cy="365754"/>
          </a:xfrm>
          <a:custGeom>
            <a:avLst/>
            <a:gdLst/>
            <a:ahLst/>
            <a:cxnLst/>
            <a:rect l="l" t="t" r="r" b="b"/>
            <a:pathLst>
              <a:path w="1194956" h="365754">
                <a:moveTo>
                  <a:pt x="0" y="0"/>
                </a:moveTo>
                <a:lnTo>
                  <a:pt x="1194955" y="0"/>
                </a:lnTo>
                <a:lnTo>
                  <a:pt x="1194955" y="365754"/>
                </a:lnTo>
                <a:lnTo>
                  <a:pt x="0" y="36575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1" name="Group 11"/>
          <p:cNvGrpSpPr/>
          <p:nvPr/>
        </p:nvGrpSpPr>
        <p:grpSpPr>
          <a:xfrm>
            <a:off x="193237" y="1179295"/>
            <a:ext cx="7385925" cy="63924"/>
            <a:chOff x="0" y="0"/>
            <a:chExt cx="2813686" cy="24352"/>
          </a:xfrm>
        </p:grpSpPr>
        <p:sp>
          <p:nvSpPr>
            <p:cNvPr id="12" name="Freeform 12"/>
            <p:cNvSpPr/>
            <p:nvPr/>
          </p:nvSpPr>
          <p:spPr>
            <a:xfrm>
              <a:off x="0" y="0"/>
              <a:ext cx="2813686" cy="24352"/>
            </a:xfrm>
            <a:custGeom>
              <a:avLst/>
              <a:gdLst/>
              <a:ahLst/>
              <a:cxnLst/>
              <a:rect l="l" t="t" r="r" b="b"/>
              <a:pathLst>
                <a:path w="2813686" h="24352">
                  <a:moveTo>
                    <a:pt x="12176" y="0"/>
                  </a:moveTo>
                  <a:lnTo>
                    <a:pt x="2801510" y="0"/>
                  </a:lnTo>
                  <a:cubicBezTo>
                    <a:pt x="2804739" y="0"/>
                    <a:pt x="2807836" y="1283"/>
                    <a:pt x="2810120" y="3566"/>
                  </a:cubicBezTo>
                  <a:cubicBezTo>
                    <a:pt x="2812403" y="5850"/>
                    <a:pt x="2813686" y="8947"/>
                    <a:pt x="2813686" y="12176"/>
                  </a:cubicBezTo>
                  <a:lnTo>
                    <a:pt x="2813686" y="12176"/>
                  </a:lnTo>
                  <a:cubicBezTo>
                    <a:pt x="2813686" y="15405"/>
                    <a:pt x="2812403" y="18502"/>
                    <a:pt x="2810120" y="20786"/>
                  </a:cubicBezTo>
                  <a:cubicBezTo>
                    <a:pt x="2807836" y="23069"/>
                    <a:pt x="2804739" y="24352"/>
                    <a:pt x="2801510" y="24352"/>
                  </a:cubicBezTo>
                  <a:lnTo>
                    <a:pt x="12176" y="24352"/>
                  </a:lnTo>
                  <a:cubicBezTo>
                    <a:pt x="8947" y="24352"/>
                    <a:pt x="5850" y="23069"/>
                    <a:pt x="3566" y="20786"/>
                  </a:cubicBezTo>
                  <a:cubicBezTo>
                    <a:pt x="1283" y="18502"/>
                    <a:pt x="0" y="15405"/>
                    <a:pt x="0" y="12176"/>
                  </a:cubicBezTo>
                  <a:lnTo>
                    <a:pt x="0" y="12176"/>
                  </a:lnTo>
                  <a:cubicBezTo>
                    <a:pt x="0" y="8947"/>
                    <a:pt x="1283" y="5850"/>
                    <a:pt x="3566" y="3566"/>
                  </a:cubicBezTo>
                  <a:cubicBezTo>
                    <a:pt x="5850" y="1283"/>
                    <a:pt x="8947" y="0"/>
                    <a:pt x="12176"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13" name="TextBox 13"/>
            <p:cNvSpPr txBox="1"/>
            <p:nvPr/>
          </p:nvSpPr>
          <p:spPr>
            <a:xfrm>
              <a:off x="0" y="-28575"/>
              <a:ext cx="2813686" cy="52927"/>
            </a:xfrm>
            <a:prstGeom prst="rect">
              <a:avLst/>
            </a:prstGeom>
          </p:spPr>
          <p:txBody>
            <a:bodyPr lIns="47790" tIns="47790" rIns="47790" bIns="47790" rtlCol="0" anchor="ctr"/>
            <a:lstStyle/>
            <a:p>
              <a:pPr algn="ctr">
                <a:lnSpc>
                  <a:spcPts val="1415"/>
                </a:lnSpc>
              </a:pPr>
              <a:endParaRPr/>
            </a:p>
          </p:txBody>
        </p:sp>
      </p:grpSp>
      <p:sp>
        <p:nvSpPr>
          <p:cNvPr id="14" name="TextBox 14"/>
          <p:cNvSpPr txBox="1"/>
          <p:nvPr/>
        </p:nvSpPr>
        <p:spPr>
          <a:xfrm>
            <a:off x="728287" y="1822145"/>
            <a:ext cx="6266873" cy="1074012"/>
          </a:xfrm>
          <a:prstGeom prst="rect">
            <a:avLst/>
          </a:prstGeom>
        </p:spPr>
        <p:txBody>
          <a:bodyPr lIns="0" tIns="0" rIns="0" bIns="0" rtlCol="0" anchor="t">
            <a:spAutoFit/>
          </a:bodyPr>
          <a:lstStyle/>
          <a:p>
            <a:pPr algn="just">
              <a:lnSpc>
                <a:spcPts val="1680"/>
              </a:lnSpc>
            </a:pPr>
            <a:r>
              <a:rPr lang="en-US" sz="1200" dirty="0">
                <a:solidFill>
                  <a:srgbClr val="1E1E1E"/>
                </a:solidFill>
                <a:latin typeface="Roboto"/>
                <a:ea typeface="Roboto"/>
                <a:cs typeface="Roboto"/>
                <a:sym typeface="Roboto"/>
              </a:rPr>
              <a:t>Each partner organization of the TEVA regional committee in the Outaouais is presented in this tool via a resource page linked to the area of life that the organization can support. </a:t>
            </a:r>
          </a:p>
          <a:p>
            <a:pPr algn="just">
              <a:lnSpc>
                <a:spcPts val="1680"/>
              </a:lnSpc>
            </a:pPr>
            <a:endParaRPr lang="en-US" sz="1200" dirty="0">
              <a:solidFill>
                <a:srgbClr val="1E1E1E"/>
              </a:solidFill>
              <a:latin typeface="Roboto"/>
              <a:ea typeface="Roboto"/>
              <a:cs typeface="Roboto"/>
              <a:sym typeface="Roboto"/>
            </a:endParaRPr>
          </a:p>
          <a:p>
            <a:pPr algn="just">
              <a:lnSpc>
                <a:spcPts val="1680"/>
              </a:lnSpc>
            </a:pPr>
            <a:r>
              <a:rPr lang="en-US" sz="1200" dirty="0">
                <a:solidFill>
                  <a:srgbClr val="1E1E1E"/>
                </a:solidFill>
                <a:latin typeface="Roboto"/>
                <a:ea typeface="Roboto"/>
                <a:cs typeface="Roboto"/>
                <a:sym typeface="Roboto"/>
              </a:rPr>
              <a:t>To make it easier to search for information that aligns with the young person’s needs and life plan, the resource pages have been grouped into three (3) sections.</a:t>
            </a:r>
          </a:p>
        </p:txBody>
      </p:sp>
      <p:sp>
        <p:nvSpPr>
          <p:cNvPr id="15" name="Freeform 15"/>
          <p:cNvSpPr/>
          <p:nvPr/>
        </p:nvSpPr>
        <p:spPr>
          <a:xfrm>
            <a:off x="2244225" y="4424944"/>
            <a:ext cx="4957563" cy="5060417"/>
          </a:xfrm>
          <a:custGeom>
            <a:avLst/>
            <a:gdLst/>
            <a:ahLst/>
            <a:cxnLst/>
            <a:rect l="l" t="t" r="r" b="b"/>
            <a:pathLst>
              <a:path w="4957563" h="5060417">
                <a:moveTo>
                  <a:pt x="0" y="0"/>
                </a:moveTo>
                <a:lnTo>
                  <a:pt x="4957563" y="0"/>
                </a:lnTo>
                <a:lnTo>
                  <a:pt x="4957563" y="5060418"/>
                </a:lnTo>
                <a:lnTo>
                  <a:pt x="0" y="5060418"/>
                </a:lnTo>
                <a:lnTo>
                  <a:pt x="0" y="0"/>
                </a:lnTo>
                <a:close/>
              </a:path>
            </a:pathLst>
          </a:custGeom>
          <a:blipFill>
            <a:blip r:embed="rId3"/>
            <a:stretch>
              <a:fillRect l="-3272" t="-9610" r="-4145"/>
            </a:stretch>
          </a:blipFill>
        </p:spPr>
        <p:txBody>
          <a:bodyPr/>
          <a:lstStyle/>
          <a:p>
            <a:endParaRPr lang="en-US" dirty="0"/>
          </a:p>
        </p:txBody>
      </p:sp>
      <p:sp>
        <p:nvSpPr>
          <p:cNvPr id="16" name="Freeform 16"/>
          <p:cNvSpPr/>
          <p:nvPr/>
        </p:nvSpPr>
        <p:spPr>
          <a:xfrm rot="-4151545">
            <a:off x="2140536" y="8540342"/>
            <a:ext cx="358009" cy="505466"/>
          </a:xfrm>
          <a:custGeom>
            <a:avLst/>
            <a:gdLst/>
            <a:ahLst/>
            <a:cxnLst/>
            <a:rect l="l" t="t" r="r" b="b"/>
            <a:pathLst>
              <a:path w="358009" h="505466">
                <a:moveTo>
                  <a:pt x="0" y="0"/>
                </a:moveTo>
                <a:lnTo>
                  <a:pt x="358009" y="0"/>
                </a:lnTo>
                <a:lnTo>
                  <a:pt x="358009" y="505466"/>
                </a:lnTo>
                <a:lnTo>
                  <a:pt x="0" y="5054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p:cNvSpPr/>
          <p:nvPr/>
        </p:nvSpPr>
        <p:spPr>
          <a:xfrm rot="10021556" flipH="1" flipV="1">
            <a:off x="1978313" y="5029637"/>
            <a:ext cx="391648" cy="552960"/>
          </a:xfrm>
          <a:custGeom>
            <a:avLst/>
            <a:gdLst/>
            <a:ahLst/>
            <a:cxnLst/>
            <a:rect l="l" t="t" r="r" b="b"/>
            <a:pathLst>
              <a:path w="391648" h="552960">
                <a:moveTo>
                  <a:pt x="391648" y="552960"/>
                </a:moveTo>
                <a:lnTo>
                  <a:pt x="0" y="552960"/>
                </a:lnTo>
                <a:lnTo>
                  <a:pt x="0" y="0"/>
                </a:lnTo>
                <a:lnTo>
                  <a:pt x="391648" y="0"/>
                </a:lnTo>
                <a:lnTo>
                  <a:pt x="391648" y="55296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Freeform 18"/>
          <p:cNvSpPr/>
          <p:nvPr/>
        </p:nvSpPr>
        <p:spPr>
          <a:xfrm rot="-1576391" flipH="1">
            <a:off x="6349501" y="4394796"/>
            <a:ext cx="354815" cy="500956"/>
          </a:xfrm>
          <a:custGeom>
            <a:avLst/>
            <a:gdLst/>
            <a:ahLst/>
            <a:cxnLst/>
            <a:rect l="l" t="t" r="r" b="b"/>
            <a:pathLst>
              <a:path w="354815" h="500956">
                <a:moveTo>
                  <a:pt x="354815" y="0"/>
                </a:moveTo>
                <a:lnTo>
                  <a:pt x="0" y="0"/>
                </a:lnTo>
                <a:lnTo>
                  <a:pt x="0" y="500956"/>
                </a:lnTo>
                <a:lnTo>
                  <a:pt x="354815" y="500956"/>
                </a:lnTo>
                <a:lnTo>
                  <a:pt x="354815"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9" name="Group 19"/>
          <p:cNvGrpSpPr/>
          <p:nvPr/>
        </p:nvGrpSpPr>
        <p:grpSpPr>
          <a:xfrm>
            <a:off x="294459" y="3687634"/>
            <a:ext cx="2237400" cy="1185354"/>
            <a:chOff x="0" y="0"/>
            <a:chExt cx="852343" cy="451564"/>
          </a:xfrm>
        </p:grpSpPr>
        <p:sp>
          <p:nvSpPr>
            <p:cNvPr id="20" name="Freeform 20"/>
            <p:cNvSpPr/>
            <p:nvPr/>
          </p:nvSpPr>
          <p:spPr>
            <a:xfrm>
              <a:off x="0" y="0"/>
              <a:ext cx="852343" cy="451564"/>
            </a:xfrm>
            <a:custGeom>
              <a:avLst/>
              <a:gdLst/>
              <a:ahLst/>
              <a:cxnLst/>
              <a:rect l="l" t="t" r="r" b="b"/>
              <a:pathLst>
                <a:path w="852343" h="451564">
                  <a:moveTo>
                    <a:pt x="121108" y="0"/>
                  </a:moveTo>
                  <a:lnTo>
                    <a:pt x="731235" y="0"/>
                  </a:lnTo>
                  <a:cubicBezTo>
                    <a:pt x="798121" y="0"/>
                    <a:pt x="852343" y="54222"/>
                    <a:pt x="852343" y="121108"/>
                  </a:cubicBezTo>
                  <a:lnTo>
                    <a:pt x="852343" y="330455"/>
                  </a:lnTo>
                  <a:cubicBezTo>
                    <a:pt x="852343" y="397342"/>
                    <a:pt x="798121" y="451564"/>
                    <a:pt x="731235" y="451564"/>
                  </a:cubicBezTo>
                  <a:lnTo>
                    <a:pt x="121108" y="451564"/>
                  </a:lnTo>
                  <a:cubicBezTo>
                    <a:pt x="54222" y="451564"/>
                    <a:pt x="0" y="397342"/>
                    <a:pt x="0" y="330455"/>
                  </a:cubicBezTo>
                  <a:lnTo>
                    <a:pt x="0" y="121108"/>
                  </a:lnTo>
                  <a:cubicBezTo>
                    <a:pt x="0" y="54222"/>
                    <a:pt x="54222" y="0"/>
                    <a:pt x="121108" y="0"/>
                  </a:cubicBezTo>
                  <a:close/>
                </a:path>
              </a:pathLst>
            </a:custGeom>
            <a:solidFill>
              <a:srgbClr val="000000">
                <a:alpha val="0"/>
              </a:srgbClr>
            </a:solidFill>
            <a:ln w="38100" cap="rnd">
              <a:solidFill>
                <a:srgbClr val="6F309E"/>
              </a:solidFill>
              <a:prstDash val="solid"/>
              <a:round/>
            </a:ln>
          </p:spPr>
          <p:txBody>
            <a:bodyPr/>
            <a:lstStyle/>
            <a:p>
              <a:endParaRPr lang="en-US"/>
            </a:p>
          </p:txBody>
        </p:sp>
        <p:sp>
          <p:nvSpPr>
            <p:cNvPr id="21" name="TextBox 21"/>
            <p:cNvSpPr txBox="1"/>
            <p:nvPr/>
          </p:nvSpPr>
          <p:spPr>
            <a:xfrm>
              <a:off x="0" y="-28575"/>
              <a:ext cx="852343" cy="480139"/>
            </a:xfrm>
            <a:prstGeom prst="rect">
              <a:avLst/>
            </a:prstGeom>
          </p:spPr>
          <p:txBody>
            <a:bodyPr lIns="47790" tIns="47790" rIns="47790" bIns="47790" rtlCol="0" anchor="ctr"/>
            <a:lstStyle/>
            <a:p>
              <a:pPr algn="ctr">
                <a:lnSpc>
                  <a:spcPts val="1415"/>
                </a:lnSpc>
              </a:pPr>
              <a:endParaRPr/>
            </a:p>
          </p:txBody>
        </p:sp>
      </p:grpSp>
      <p:grpSp>
        <p:nvGrpSpPr>
          <p:cNvPr id="22" name="Group 22"/>
          <p:cNvGrpSpPr/>
          <p:nvPr/>
        </p:nvGrpSpPr>
        <p:grpSpPr>
          <a:xfrm>
            <a:off x="364874" y="7177767"/>
            <a:ext cx="1753838" cy="1358199"/>
            <a:chOff x="0" y="0"/>
            <a:chExt cx="668129" cy="517409"/>
          </a:xfrm>
        </p:grpSpPr>
        <p:sp>
          <p:nvSpPr>
            <p:cNvPr id="23" name="Freeform 23"/>
            <p:cNvSpPr/>
            <p:nvPr/>
          </p:nvSpPr>
          <p:spPr>
            <a:xfrm>
              <a:off x="0" y="0"/>
              <a:ext cx="668129" cy="517409"/>
            </a:xfrm>
            <a:custGeom>
              <a:avLst/>
              <a:gdLst/>
              <a:ahLst/>
              <a:cxnLst/>
              <a:rect l="l" t="t" r="r" b="b"/>
              <a:pathLst>
                <a:path w="668129" h="517409">
                  <a:moveTo>
                    <a:pt x="154500" y="0"/>
                  </a:moveTo>
                  <a:lnTo>
                    <a:pt x="513629" y="0"/>
                  </a:lnTo>
                  <a:cubicBezTo>
                    <a:pt x="598957" y="0"/>
                    <a:pt x="668129" y="69172"/>
                    <a:pt x="668129" y="154500"/>
                  </a:cubicBezTo>
                  <a:lnTo>
                    <a:pt x="668129" y="362910"/>
                  </a:lnTo>
                  <a:cubicBezTo>
                    <a:pt x="668129" y="448237"/>
                    <a:pt x="598957" y="517409"/>
                    <a:pt x="513629" y="517409"/>
                  </a:cubicBezTo>
                  <a:lnTo>
                    <a:pt x="154500" y="517409"/>
                  </a:lnTo>
                  <a:cubicBezTo>
                    <a:pt x="69172" y="517409"/>
                    <a:pt x="0" y="448237"/>
                    <a:pt x="0" y="362910"/>
                  </a:cubicBezTo>
                  <a:lnTo>
                    <a:pt x="0" y="154500"/>
                  </a:lnTo>
                  <a:cubicBezTo>
                    <a:pt x="0" y="69172"/>
                    <a:pt x="69172" y="0"/>
                    <a:pt x="154500" y="0"/>
                  </a:cubicBezTo>
                  <a:close/>
                </a:path>
              </a:pathLst>
            </a:custGeom>
            <a:solidFill>
              <a:srgbClr val="000000">
                <a:alpha val="0"/>
              </a:srgbClr>
            </a:solidFill>
            <a:ln w="38100" cap="rnd">
              <a:solidFill>
                <a:srgbClr val="90CD4F"/>
              </a:solidFill>
              <a:prstDash val="solid"/>
              <a:round/>
            </a:ln>
          </p:spPr>
          <p:txBody>
            <a:bodyPr/>
            <a:lstStyle/>
            <a:p>
              <a:endParaRPr lang="en-US"/>
            </a:p>
          </p:txBody>
        </p:sp>
        <p:sp>
          <p:nvSpPr>
            <p:cNvPr id="24" name="TextBox 24"/>
            <p:cNvSpPr txBox="1"/>
            <p:nvPr/>
          </p:nvSpPr>
          <p:spPr>
            <a:xfrm>
              <a:off x="0" y="-28575"/>
              <a:ext cx="668129" cy="545984"/>
            </a:xfrm>
            <a:prstGeom prst="rect">
              <a:avLst/>
            </a:prstGeom>
          </p:spPr>
          <p:txBody>
            <a:bodyPr lIns="47790" tIns="47790" rIns="47790" bIns="47790" rtlCol="0" anchor="ctr"/>
            <a:lstStyle/>
            <a:p>
              <a:pPr algn="ctr">
                <a:lnSpc>
                  <a:spcPts val="1415"/>
                </a:lnSpc>
              </a:pPr>
              <a:endParaRPr/>
            </a:p>
          </p:txBody>
        </p:sp>
      </p:grpSp>
      <p:grpSp>
        <p:nvGrpSpPr>
          <p:cNvPr id="25" name="Group 25"/>
          <p:cNvGrpSpPr/>
          <p:nvPr/>
        </p:nvGrpSpPr>
        <p:grpSpPr>
          <a:xfrm>
            <a:off x="4327919" y="3229940"/>
            <a:ext cx="2873869" cy="1112202"/>
            <a:chOff x="0" y="0"/>
            <a:chExt cx="1094807" cy="423696"/>
          </a:xfrm>
        </p:grpSpPr>
        <p:sp>
          <p:nvSpPr>
            <p:cNvPr id="26" name="Freeform 26"/>
            <p:cNvSpPr/>
            <p:nvPr/>
          </p:nvSpPr>
          <p:spPr>
            <a:xfrm>
              <a:off x="0" y="0"/>
              <a:ext cx="1094807" cy="423696"/>
            </a:xfrm>
            <a:custGeom>
              <a:avLst/>
              <a:gdLst/>
              <a:ahLst/>
              <a:cxnLst/>
              <a:rect l="l" t="t" r="r" b="b"/>
              <a:pathLst>
                <a:path w="1094807" h="423696">
                  <a:moveTo>
                    <a:pt x="94287" y="0"/>
                  </a:moveTo>
                  <a:lnTo>
                    <a:pt x="1000521" y="0"/>
                  </a:lnTo>
                  <a:cubicBezTo>
                    <a:pt x="1025527" y="0"/>
                    <a:pt x="1049509" y="9934"/>
                    <a:pt x="1067191" y="27616"/>
                  </a:cubicBezTo>
                  <a:cubicBezTo>
                    <a:pt x="1084874" y="45298"/>
                    <a:pt x="1094807" y="69280"/>
                    <a:pt x="1094807" y="94287"/>
                  </a:cubicBezTo>
                  <a:lnTo>
                    <a:pt x="1094807" y="329409"/>
                  </a:lnTo>
                  <a:cubicBezTo>
                    <a:pt x="1094807" y="354416"/>
                    <a:pt x="1084874" y="378398"/>
                    <a:pt x="1067191" y="396080"/>
                  </a:cubicBezTo>
                  <a:cubicBezTo>
                    <a:pt x="1049509" y="413762"/>
                    <a:pt x="1025527" y="423696"/>
                    <a:pt x="1000521" y="423696"/>
                  </a:cubicBezTo>
                  <a:lnTo>
                    <a:pt x="94287" y="423696"/>
                  </a:lnTo>
                  <a:cubicBezTo>
                    <a:pt x="69280" y="423696"/>
                    <a:pt x="45298" y="413762"/>
                    <a:pt x="27616" y="396080"/>
                  </a:cubicBezTo>
                  <a:cubicBezTo>
                    <a:pt x="9934" y="378398"/>
                    <a:pt x="0" y="354416"/>
                    <a:pt x="0" y="329409"/>
                  </a:cubicBezTo>
                  <a:lnTo>
                    <a:pt x="0" y="94287"/>
                  </a:lnTo>
                  <a:cubicBezTo>
                    <a:pt x="0" y="69280"/>
                    <a:pt x="9934" y="45298"/>
                    <a:pt x="27616" y="27616"/>
                  </a:cubicBezTo>
                  <a:cubicBezTo>
                    <a:pt x="45298" y="9934"/>
                    <a:pt x="69280" y="0"/>
                    <a:pt x="94287" y="0"/>
                  </a:cubicBezTo>
                  <a:close/>
                </a:path>
              </a:pathLst>
            </a:custGeom>
            <a:solidFill>
              <a:srgbClr val="000000">
                <a:alpha val="0"/>
              </a:srgbClr>
            </a:solidFill>
            <a:ln w="38100" cap="rnd">
              <a:solidFill>
                <a:srgbClr val="4B72BF"/>
              </a:solidFill>
              <a:prstDash val="solid"/>
              <a:round/>
            </a:ln>
          </p:spPr>
          <p:txBody>
            <a:bodyPr/>
            <a:lstStyle/>
            <a:p>
              <a:endParaRPr lang="en-US"/>
            </a:p>
          </p:txBody>
        </p:sp>
        <p:sp>
          <p:nvSpPr>
            <p:cNvPr id="27" name="TextBox 27"/>
            <p:cNvSpPr txBox="1"/>
            <p:nvPr/>
          </p:nvSpPr>
          <p:spPr>
            <a:xfrm>
              <a:off x="0" y="-28575"/>
              <a:ext cx="1094807" cy="452271"/>
            </a:xfrm>
            <a:prstGeom prst="rect">
              <a:avLst/>
            </a:prstGeom>
          </p:spPr>
          <p:txBody>
            <a:bodyPr lIns="47790" tIns="47790" rIns="47790" bIns="47790" rtlCol="0" anchor="ctr"/>
            <a:lstStyle/>
            <a:p>
              <a:pPr algn="ctr">
                <a:lnSpc>
                  <a:spcPts val="1415"/>
                </a:lnSpc>
              </a:pPr>
              <a:endParaRPr/>
            </a:p>
          </p:txBody>
        </p:sp>
      </p:grpSp>
      <p:sp>
        <p:nvSpPr>
          <p:cNvPr id="28" name="TextBox 28"/>
          <p:cNvSpPr txBox="1"/>
          <p:nvPr/>
        </p:nvSpPr>
        <p:spPr>
          <a:xfrm>
            <a:off x="384910" y="3796900"/>
            <a:ext cx="2027752" cy="912879"/>
          </a:xfrm>
          <a:prstGeom prst="rect">
            <a:avLst/>
          </a:prstGeom>
        </p:spPr>
        <p:txBody>
          <a:bodyPr lIns="0" tIns="0" rIns="0" bIns="0" rtlCol="0" anchor="t">
            <a:spAutoFit/>
          </a:bodyPr>
          <a:lstStyle/>
          <a:p>
            <a:pPr algn="ctr">
              <a:lnSpc>
                <a:spcPts val="2393"/>
              </a:lnSpc>
            </a:pPr>
            <a:r>
              <a:rPr lang="en-US" sz="1709" b="1" dirty="0">
                <a:solidFill>
                  <a:srgbClr val="6F309E"/>
                </a:solidFill>
                <a:latin typeface="Arimo Bold"/>
                <a:ea typeface="Arimo Bold"/>
                <a:cs typeface="Arimo Bold"/>
                <a:sym typeface="Arimo Bold"/>
              </a:rPr>
              <a:t>Purple Section</a:t>
            </a:r>
          </a:p>
          <a:p>
            <a:pPr algn="ctr">
              <a:lnSpc>
                <a:spcPts val="700"/>
              </a:lnSpc>
            </a:pPr>
            <a:endParaRPr lang="en-US" sz="1709" b="1" dirty="0">
              <a:solidFill>
                <a:srgbClr val="6F309E"/>
              </a:solidFill>
              <a:latin typeface="Arimo Bold"/>
              <a:ea typeface="Arimo Bold"/>
              <a:cs typeface="Arimo Bold"/>
              <a:sym typeface="Arimo Bold"/>
            </a:endParaRPr>
          </a:p>
          <a:p>
            <a:pPr algn="ctr">
              <a:lnSpc>
                <a:spcPts val="2113"/>
              </a:lnSpc>
            </a:pPr>
            <a:r>
              <a:rPr lang="en-US" sz="1509" dirty="0">
                <a:solidFill>
                  <a:srgbClr val="000000"/>
                </a:solidFill>
                <a:latin typeface="Arimo"/>
                <a:ea typeface="Arimo"/>
                <a:cs typeface="Arimo"/>
                <a:sym typeface="Arimo"/>
              </a:rPr>
              <a:t>Support for professional integration</a:t>
            </a:r>
          </a:p>
        </p:txBody>
      </p:sp>
      <p:sp>
        <p:nvSpPr>
          <p:cNvPr id="29" name="TextBox 29"/>
          <p:cNvSpPr txBox="1"/>
          <p:nvPr/>
        </p:nvSpPr>
        <p:spPr>
          <a:xfrm>
            <a:off x="4250465" y="3290589"/>
            <a:ext cx="3030230" cy="912879"/>
          </a:xfrm>
          <a:prstGeom prst="rect">
            <a:avLst/>
          </a:prstGeom>
        </p:spPr>
        <p:txBody>
          <a:bodyPr lIns="0" tIns="0" rIns="0" bIns="0" rtlCol="0" anchor="t">
            <a:spAutoFit/>
          </a:bodyPr>
          <a:lstStyle/>
          <a:p>
            <a:pPr algn="ctr">
              <a:lnSpc>
                <a:spcPts val="2393"/>
              </a:lnSpc>
            </a:pPr>
            <a:r>
              <a:rPr lang="en-US" sz="1709" b="1" dirty="0">
                <a:solidFill>
                  <a:srgbClr val="4B72BF"/>
                </a:solidFill>
                <a:latin typeface="Arimo Bold"/>
                <a:ea typeface="Arimo Bold"/>
                <a:cs typeface="Arimo Bold"/>
                <a:sym typeface="Arimo Bold"/>
              </a:rPr>
              <a:t>Blue Section </a:t>
            </a:r>
          </a:p>
          <a:p>
            <a:pPr algn="ctr">
              <a:lnSpc>
                <a:spcPts val="713"/>
              </a:lnSpc>
            </a:pPr>
            <a:endParaRPr lang="en-US" sz="1709" b="1" dirty="0">
              <a:solidFill>
                <a:srgbClr val="4B72BF"/>
              </a:solidFill>
              <a:latin typeface="Arimo Bold"/>
              <a:ea typeface="Arimo Bold"/>
              <a:cs typeface="Arimo Bold"/>
              <a:sym typeface="Arimo Bold"/>
            </a:endParaRPr>
          </a:p>
          <a:p>
            <a:pPr algn="ctr">
              <a:lnSpc>
                <a:spcPts val="2113"/>
              </a:lnSpc>
            </a:pPr>
            <a:r>
              <a:rPr lang="en-US" sz="1509" dirty="0">
                <a:solidFill>
                  <a:srgbClr val="000000"/>
                </a:solidFill>
                <a:latin typeface="Arimo"/>
                <a:ea typeface="Arimo"/>
                <a:cs typeface="Arimo"/>
                <a:sym typeface="Arimo"/>
              </a:rPr>
              <a:t>Support for the development of personal autonomy</a:t>
            </a:r>
          </a:p>
        </p:txBody>
      </p:sp>
      <p:sp>
        <p:nvSpPr>
          <p:cNvPr id="30" name="TextBox 30"/>
          <p:cNvSpPr txBox="1"/>
          <p:nvPr/>
        </p:nvSpPr>
        <p:spPr>
          <a:xfrm>
            <a:off x="463493" y="7362922"/>
            <a:ext cx="1549486" cy="912879"/>
          </a:xfrm>
          <a:prstGeom prst="rect">
            <a:avLst/>
          </a:prstGeom>
        </p:spPr>
        <p:txBody>
          <a:bodyPr lIns="0" tIns="0" rIns="0" bIns="0" rtlCol="0" anchor="t">
            <a:spAutoFit/>
          </a:bodyPr>
          <a:lstStyle/>
          <a:p>
            <a:pPr algn="ctr">
              <a:lnSpc>
                <a:spcPts val="2393"/>
              </a:lnSpc>
            </a:pPr>
            <a:r>
              <a:rPr lang="en-US" sz="1709" b="1" dirty="0">
                <a:solidFill>
                  <a:srgbClr val="90CD4F"/>
                </a:solidFill>
                <a:latin typeface="Arimo Bold"/>
                <a:ea typeface="Arimo Bold"/>
                <a:cs typeface="Arimo Bold"/>
                <a:sym typeface="Arimo Bold"/>
              </a:rPr>
              <a:t>Green Section</a:t>
            </a:r>
          </a:p>
          <a:p>
            <a:pPr algn="ctr">
              <a:lnSpc>
                <a:spcPts val="700"/>
              </a:lnSpc>
            </a:pPr>
            <a:endParaRPr lang="en-US" sz="1709" b="1" dirty="0">
              <a:solidFill>
                <a:srgbClr val="90CD4F"/>
              </a:solidFill>
              <a:latin typeface="Arimo Bold"/>
              <a:ea typeface="Arimo Bold"/>
              <a:cs typeface="Arimo Bold"/>
              <a:sym typeface="Arimo Bold"/>
            </a:endParaRPr>
          </a:p>
          <a:p>
            <a:pPr algn="ctr">
              <a:lnSpc>
                <a:spcPts val="2113"/>
              </a:lnSpc>
            </a:pPr>
            <a:r>
              <a:rPr lang="en-US" sz="1509" dirty="0">
                <a:solidFill>
                  <a:srgbClr val="000000"/>
                </a:solidFill>
                <a:latin typeface="Arimo"/>
                <a:ea typeface="Arimo"/>
                <a:cs typeface="Arimo"/>
                <a:sym typeface="Arimo"/>
              </a:rPr>
              <a:t>Support for social integration</a:t>
            </a:r>
          </a:p>
        </p:txBody>
      </p:sp>
      <p:sp>
        <p:nvSpPr>
          <p:cNvPr id="31" name="TextBox 31"/>
          <p:cNvSpPr txBox="1"/>
          <p:nvPr/>
        </p:nvSpPr>
        <p:spPr>
          <a:xfrm>
            <a:off x="384910" y="9762584"/>
            <a:ext cx="7002581" cy="155171"/>
          </a:xfrm>
          <a:prstGeom prst="rect">
            <a:avLst/>
          </a:prstGeom>
        </p:spPr>
        <p:txBody>
          <a:bodyPr lIns="0" tIns="0" rIns="0" bIns="0" rtlCol="0" anchor="t">
            <a:spAutoFit/>
          </a:bodyPr>
          <a:lstStyle/>
          <a:p>
            <a:pPr algn="l">
              <a:lnSpc>
                <a:spcPts val="1317"/>
              </a:lnSpc>
            </a:pPr>
            <a:r>
              <a:rPr lang="en-US" sz="940" b="1" dirty="0">
                <a:solidFill>
                  <a:srgbClr val="FFFFFF"/>
                </a:solidFill>
                <a:latin typeface="Roboto Bold"/>
                <a:ea typeface="Roboto Bold"/>
                <a:cs typeface="Roboto Bold"/>
                <a:sym typeface="Roboto Bold"/>
              </a:rPr>
              <a:t>TEVA Regional Committee in the Outaouais - November 2025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15215" y="777240"/>
            <a:ext cx="1194956" cy="365754"/>
          </a:xfrm>
          <a:custGeom>
            <a:avLst/>
            <a:gdLst/>
            <a:ahLst/>
            <a:cxnLst/>
            <a:rect l="l" t="t" r="r" b="b"/>
            <a:pathLst>
              <a:path w="1194956" h="365754">
                <a:moveTo>
                  <a:pt x="0" y="0"/>
                </a:moveTo>
                <a:lnTo>
                  <a:pt x="1194955" y="0"/>
                </a:lnTo>
                <a:lnTo>
                  <a:pt x="1194955" y="365754"/>
                </a:lnTo>
                <a:lnTo>
                  <a:pt x="0" y="36575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193237" y="1179295"/>
            <a:ext cx="7385925" cy="63924"/>
            <a:chOff x="0" y="0"/>
            <a:chExt cx="2813686" cy="24352"/>
          </a:xfrm>
        </p:grpSpPr>
        <p:sp>
          <p:nvSpPr>
            <p:cNvPr id="4" name="Freeform 4"/>
            <p:cNvSpPr/>
            <p:nvPr/>
          </p:nvSpPr>
          <p:spPr>
            <a:xfrm>
              <a:off x="0" y="0"/>
              <a:ext cx="2813686" cy="24352"/>
            </a:xfrm>
            <a:custGeom>
              <a:avLst/>
              <a:gdLst/>
              <a:ahLst/>
              <a:cxnLst/>
              <a:rect l="l" t="t" r="r" b="b"/>
              <a:pathLst>
                <a:path w="2813686" h="24352">
                  <a:moveTo>
                    <a:pt x="12176" y="0"/>
                  </a:moveTo>
                  <a:lnTo>
                    <a:pt x="2801510" y="0"/>
                  </a:lnTo>
                  <a:cubicBezTo>
                    <a:pt x="2804739" y="0"/>
                    <a:pt x="2807836" y="1283"/>
                    <a:pt x="2810120" y="3566"/>
                  </a:cubicBezTo>
                  <a:cubicBezTo>
                    <a:pt x="2812403" y="5850"/>
                    <a:pt x="2813686" y="8947"/>
                    <a:pt x="2813686" y="12176"/>
                  </a:cubicBezTo>
                  <a:lnTo>
                    <a:pt x="2813686" y="12176"/>
                  </a:lnTo>
                  <a:cubicBezTo>
                    <a:pt x="2813686" y="15405"/>
                    <a:pt x="2812403" y="18502"/>
                    <a:pt x="2810120" y="20786"/>
                  </a:cubicBezTo>
                  <a:cubicBezTo>
                    <a:pt x="2807836" y="23069"/>
                    <a:pt x="2804739" y="24352"/>
                    <a:pt x="2801510" y="24352"/>
                  </a:cubicBezTo>
                  <a:lnTo>
                    <a:pt x="12176" y="24352"/>
                  </a:lnTo>
                  <a:cubicBezTo>
                    <a:pt x="8947" y="24352"/>
                    <a:pt x="5850" y="23069"/>
                    <a:pt x="3566" y="20786"/>
                  </a:cubicBezTo>
                  <a:cubicBezTo>
                    <a:pt x="1283" y="18502"/>
                    <a:pt x="0" y="15405"/>
                    <a:pt x="0" y="12176"/>
                  </a:cubicBezTo>
                  <a:lnTo>
                    <a:pt x="0" y="12176"/>
                  </a:lnTo>
                  <a:cubicBezTo>
                    <a:pt x="0" y="8947"/>
                    <a:pt x="1283" y="5850"/>
                    <a:pt x="3566" y="3566"/>
                  </a:cubicBezTo>
                  <a:cubicBezTo>
                    <a:pt x="5850" y="1283"/>
                    <a:pt x="8947" y="0"/>
                    <a:pt x="12176"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5" name="TextBox 5"/>
            <p:cNvSpPr txBox="1"/>
            <p:nvPr/>
          </p:nvSpPr>
          <p:spPr>
            <a:xfrm>
              <a:off x="0" y="-28575"/>
              <a:ext cx="2813686" cy="52927"/>
            </a:xfrm>
            <a:prstGeom prst="rect">
              <a:avLst/>
            </a:prstGeom>
          </p:spPr>
          <p:txBody>
            <a:bodyPr lIns="47790" tIns="47790" rIns="47790" bIns="47790" rtlCol="0" anchor="ctr"/>
            <a:lstStyle/>
            <a:p>
              <a:pPr algn="ctr">
                <a:lnSpc>
                  <a:spcPts val="1415"/>
                </a:lnSpc>
              </a:pPr>
              <a:endParaRPr/>
            </a:p>
          </p:txBody>
        </p:sp>
      </p:grpSp>
      <p:grpSp>
        <p:nvGrpSpPr>
          <p:cNvPr id="6" name="Group 6"/>
          <p:cNvGrpSpPr/>
          <p:nvPr/>
        </p:nvGrpSpPr>
        <p:grpSpPr>
          <a:xfrm>
            <a:off x="-361931" y="1338470"/>
            <a:ext cx="8452827" cy="795530"/>
            <a:chOff x="0" y="0"/>
            <a:chExt cx="3220124" cy="303059"/>
          </a:xfrm>
        </p:grpSpPr>
        <p:sp>
          <p:nvSpPr>
            <p:cNvPr id="7" name="Freeform 7"/>
            <p:cNvSpPr/>
            <p:nvPr/>
          </p:nvSpPr>
          <p:spPr>
            <a:xfrm>
              <a:off x="0" y="0"/>
              <a:ext cx="3220125" cy="303059"/>
            </a:xfrm>
            <a:custGeom>
              <a:avLst/>
              <a:gdLst/>
              <a:ahLst/>
              <a:cxnLst/>
              <a:rect l="l" t="t" r="r" b="b"/>
              <a:pathLst>
                <a:path w="3220125" h="303059">
                  <a:moveTo>
                    <a:pt x="32056" y="0"/>
                  </a:moveTo>
                  <a:lnTo>
                    <a:pt x="3188068" y="0"/>
                  </a:lnTo>
                  <a:cubicBezTo>
                    <a:pt x="3205772" y="0"/>
                    <a:pt x="3220125" y="14352"/>
                    <a:pt x="3220125" y="32056"/>
                  </a:cubicBezTo>
                  <a:lnTo>
                    <a:pt x="3220125" y="271003"/>
                  </a:lnTo>
                  <a:cubicBezTo>
                    <a:pt x="3220125" y="279505"/>
                    <a:pt x="3216747" y="287658"/>
                    <a:pt x="3210735" y="293670"/>
                  </a:cubicBezTo>
                  <a:cubicBezTo>
                    <a:pt x="3204724" y="299682"/>
                    <a:pt x="3196570" y="303059"/>
                    <a:pt x="3188068" y="303059"/>
                  </a:cubicBezTo>
                  <a:lnTo>
                    <a:pt x="32056" y="303059"/>
                  </a:lnTo>
                  <a:cubicBezTo>
                    <a:pt x="23555" y="303059"/>
                    <a:pt x="15401" y="299682"/>
                    <a:pt x="9389" y="293670"/>
                  </a:cubicBezTo>
                  <a:cubicBezTo>
                    <a:pt x="3377" y="287658"/>
                    <a:pt x="0" y="279505"/>
                    <a:pt x="0" y="271003"/>
                  </a:cubicBezTo>
                  <a:lnTo>
                    <a:pt x="0" y="32056"/>
                  </a:lnTo>
                  <a:cubicBezTo>
                    <a:pt x="0" y="23555"/>
                    <a:pt x="3377" y="15401"/>
                    <a:pt x="9389" y="9389"/>
                  </a:cubicBezTo>
                  <a:cubicBezTo>
                    <a:pt x="15401" y="3377"/>
                    <a:pt x="23555" y="0"/>
                    <a:pt x="32056" y="0"/>
                  </a:cubicBezTo>
                  <a:close/>
                </a:path>
              </a:pathLst>
            </a:custGeom>
            <a:solidFill>
              <a:srgbClr val="4B72BF"/>
            </a:solidFill>
          </p:spPr>
          <p:txBody>
            <a:bodyPr/>
            <a:lstStyle/>
            <a:p>
              <a:endParaRPr lang="en-US"/>
            </a:p>
          </p:txBody>
        </p:sp>
        <p:sp>
          <p:nvSpPr>
            <p:cNvPr id="8" name="TextBox 8"/>
            <p:cNvSpPr txBox="1"/>
            <p:nvPr/>
          </p:nvSpPr>
          <p:spPr>
            <a:xfrm>
              <a:off x="0" y="-28575"/>
              <a:ext cx="3220124" cy="331634"/>
            </a:xfrm>
            <a:prstGeom prst="rect">
              <a:avLst/>
            </a:prstGeom>
          </p:spPr>
          <p:txBody>
            <a:bodyPr lIns="47790" tIns="47790" rIns="47790" bIns="47790" rtlCol="0" anchor="ctr"/>
            <a:lstStyle/>
            <a:p>
              <a:pPr algn="ctr">
                <a:lnSpc>
                  <a:spcPts val="1415"/>
                </a:lnSpc>
              </a:pPr>
              <a:endParaRPr/>
            </a:p>
          </p:txBody>
        </p:sp>
      </p:grpSp>
      <p:sp>
        <p:nvSpPr>
          <p:cNvPr id="9" name="TextBox 9"/>
          <p:cNvSpPr txBox="1"/>
          <p:nvPr/>
        </p:nvSpPr>
        <p:spPr>
          <a:xfrm>
            <a:off x="969466" y="5580138"/>
            <a:ext cx="1350075" cy="201385"/>
          </a:xfrm>
          <a:prstGeom prst="rect">
            <a:avLst/>
          </a:prstGeom>
        </p:spPr>
        <p:txBody>
          <a:bodyPr lIns="0" tIns="0" rIns="0" bIns="0" rtlCol="0" anchor="t">
            <a:spAutoFit/>
          </a:bodyPr>
          <a:lstStyle/>
          <a:p>
            <a:pPr algn="ctr">
              <a:lnSpc>
                <a:spcPts val="1500"/>
              </a:lnSpc>
            </a:pPr>
            <a:r>
              <a:rPr lang="en-US" sz="1071" b="1">
                <a:solidFill>
                  <a:srgbClr val="FFFFFF"/>
                </a:solidFill>
                <a:latin typeface="Arimo Bold"/>
                <a:ea typeface="Arimo Bold"/>
                <a:cs typeface="Arimo Bold"/>
                <a:sym typeface="Arimo Bold"/>
              </a:rPr>
              <a:t>L’équipe-école</a:t>
            </a:r>
          </a:p>
        </p:txBody>
      </p:sp>
      <p:grpSp>
        <p:nvGrpSpPr>
          <p:cNvPr id="10" name="Group 10"/>
          <p:cNvGrpSpPr/>
          <p:nvPr/>
        </p:nvGrpSpPr>
        <p:grpSpPr>
          <a:xfrm rot="-5400000">
            <a:off x="1626343" y="4445078"/>
            <a:ext cx="4519715" cy="6866034"/>
            <a:chOff x="0" y="0"/>
            <a:chExt cx="6026286" cy="9154712"/>
          </a:xfrm>
        </p:grpSpPr>
        <p:sp>
          <p:nvSpPr>
            <p:cNvPr id="11" name="Freeform 11"/>
            <p:cNvSpPr/>
            <p:nvPr/>
          </p:nvSpPr>
          <p:spPr>
            <a:xfrm>
              <a:off x="1611100" y="147385"/>
              <a:ext cx="4415186" cy="9007327"/>
            </a:xfrm>
            <a:custGeom>
              <a:avLst/>
              <a:gdLst/>
              <a:ahLst/>
              <a:cxnLst/>
              <a:rect l="l" t="t" r="r" b="b"/>
              <a:pathLst>
                <a:path w="4415186" h="9007327">
                  <a:moveTo>
                    <a:pt x="0" y="0"/>
                  </a:moveTo>
                  <a:lnTo>
                    <a:pt x="4415186" y="0"/>
                  </a:lnTo>
                  <a:lnTo>
                    <a:pt x="4415186" y="9007327"/>
                  </a:lnTo>
                  <a:lnTo>
                    <a:pt x="0" y="9007327"/>
                  </a:lnTo>
                  <a:lnTo>
                    <a:pt x="0" y="0"/>
                  </a:lnTo>
                  <a:close/>
                </a:path>
              </a:pathLst>
            </a:custGeom>
            <a:blipFill>
              <a:blip r:embed="rId3"/>
              <a:stretch>
                <a:fillRect l="-106402" t="-9610" r="-8284"/>
              </a:stretch>
            </a:blipFill>
          </p:spPr>
          <p:txBody>
            <a:bodyPr/>
            <a:lstStyle/>
            <a:p>
              <a:endParaRPr lang="en-US"/>
            </a:p>
          </p:txBody>
        </p:sp>
        <p:grpSp>
          <p:nvGrpSpPr>
            <p:cNvPr id="12" name="Group 12"/>
            <p:cNvGrpSpPr/>
            <p:nvPr/>
          </p:nvGrpSpPr>
          <p:grpSpPr>
            <a:xfrm>
              <a:off x="0" y="3133809"/>
              <a:ext cx="2933136" cy="2933136"/>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4" name="TextBox 14"/>
              <p:cNvSpPr txBox="1"/>
              <p:nvPr/>
            </p:nvSpPr>
            <p:spPr>
              <a:xfrm>
                <a:off x="76200" y="47625"/>
                <a:ext cx="660400" cy="688975"/>
              </a:xfrm>
              <a:prstGeom prst="rect">
                <a:avLst/>
              </a:prstGeom>
            </p:spPr>
            <p:txBody>
              <a:bodyPr lIns="50800" tIns="50800" rIns="50800" bIns="50800" rtlCol="0" anchor="ctr"/>
              <a:lstStyle/>
              <a:p>
                <a:pPr algn="ctr">
                  <a:lnSpc>
                    <a:spcPts val="1415"/>
                  </a:lnSpc>
                </a:pPr>
                <a:endParaRPr/>
              </a:p>
            </p:txBody>
          </p:sp>
        </p:grpSp>
        <p:sp>
          <p:nvSpPr>
            <p:cNvPr id="15" name="Freeform 15"/>
            <p:cNvSpPr/>
            <p:nvPr/>
          </p:nvSpPr>
          <p:spPr>
            <a:xfrm rot="-1576391" flipH="1">
              <a:off x="4509251" y="93721"/>
              <a:ext cx="631556" cy="891680"/>
            </a:xfrm>
            <a:custGeom>
              <a:avLst/>
              <a:gdLst/>
              <a:ahLst/>
              <a:cxnLst/>
              <a:rect l="l" t="t" r="r" b="b"/>
              <a:pathLst>
                <a:path w="631556" h="891680">
                  <a:moveTo>
                    <a:pt x="631556" y="0"/>
                  </a:moveTo>
                  <a:lnTo>
                    <a:pt x="0" y="0"/>
                  </a:lnTo>
                  <a:lnTo>
                    <a:pt x="0" y="891681"/>
                  </a:lnTo>
                  <a:lnTo>
                    <a:pt x="631556" y="891681"/>
                  </a:lnTo>
                  <a:lnTo>
                    <a:pt x="63155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grpSp>
        <p:nvGrpSpPr>
          <p:cNvPr id="16" name="Group 16"/>
          <p:cNvGrpSpPr/>
          <p:nvPr/>
        </p:nvGrpSpPr>
        <p:grpSpPr>
          <a:xfrm>
            <a:off x="3998595" y="5889429"/>
            <a:ext cx="1846898" cy="1065848"/>
            <a:chOff x="0" y="0"/>
            <a:chExt cx="2462530" cy="1421130"/>
          </a:xfrm>
        </p:grpSpPr>
        <p:sp>
          <p:nvSpPr>
            <p:cNvPr id="17" name="Freeform 17"/>
            <p:cNvSpPr/>
            <p:nvPr/>
          </p:nvSpPr>
          <p:spPr>
            <a:xfrm>
              <a:off x="48853" y="40996"/>
              <a:ext cx="2362091" cy="1330004"/>
            </a:xfrm>
            <a:custGeom>
              <a:avLst/>
              <a:gdLst/>
              <a:ahLst/>
              <a:cxnLst/>
              <a:rect l="l" t="t" r="r" b="b"/>
              <a:pathLst>
                <a:path w="2362091" h="1330004">
                  <a:moveTo>
                    <a:pt x="515027" y="13614"/>
                  </a:moveTo>
                  <a:cubicBezTo>
                    <a:pt x="1329097" y="168554"/>
                    <a:pt x="1401487" y="195224"/>
                    <a:pt x="1486577" y="232054"/>
                  </a:cubicBezTo>
                  <a:cubicBezTo>
                    <a:pt x="1570397" y="266344"/>
                    <a:pt x="1647867" y="308254"/>
                    <a:pt x="1724067" y="352704"/>
                  </a:cubicBezTo>
                  <a:cubicBezTo>
                    <a:pt x="1801537" y="395884"/>
                    <a:pt x="1867577" y="432714"/>
                    <a:pt x="1947587" y="493674"/>
                  </a:cubicBezTo>
                  <a:cubicBezTo>
                    <a:pt x="2058077" y="580034"/>
                    <a:pt x="2258737" y="746404"/>
                    <a:pt x="2313347" y="832764"/>
                  </a:cubicBezTo>
                  <a:cubicBezTo>
                    <a:pt x="2338747" y="873404"/>
                    <a:pt x="2342557" y="907694"/>
                    <a:pt x="2346367" y="936904"/>
                  </a:cubicBezTo>
                  <a:cubicBezTo>
                    <a:pt x="2350177" y="957224"/>
                    <a:pt x="2348907" y="971194"/>
                    <a:pt x="2343827" y="991514"/>
                  </a:cubicBezTo>
                  <a:cubicBezTo>
                    <a:pt x="2337477" y="1020724"/>
                    <a:pt x="2322237" y="1063904"/>
                    <a:pt x="2300647" y="1091844"/>
                  </a:cubicBezTo>
                  <a:cubicBezTo>
                    <a:pt x="2279057" y="1119784"/>
                    <a:pt x="2247307" y="1145184"/>
                    <a:pt x="2215557" y="1160424"/>
                  </a:cubicBezTo>
                  <a:cubicBezTo>
                    <a:pt x="2182537" y="1175664"/>
                    <a:pt x="2153327" y="1182014"/>
                    <a:pt x="2107607" y="1180744"/>
                  </a:cubicBezTo>
                  <a:cubicBezTo>
                    <a:pt x="2022517" y="1180744"/>
                    <a:pt x="1863767" y="1156614"/>
                    <a:pt x="1746927" y="1102004"/>
                  </a:cubicBezTo>
                  <a:cubicBezTo>
                    <a:pt x="1609767" y="1037234"/>
                    <a:pt x="1462447" y="875944"/>
                    <a:pt x="1348147" y="792124"/>
                  </a:cubicBezTo>
                  <a:cubicBezTo>
                    <a:pt x="1265597" y="731164"/>
                    <a:pt x="1205907" y="681634"/>
                    <a:pt x="1129707" y="640994"/>
                  </a:cubicBezTo>
                  <a:cubicBezTo>
                    <a:pt x="1058587" y="602894"/>
                    <a:pt x="983657" y="580034"/>
                    <a:pt x="904917" y="554634"/>
                  </a:cubicBezTo>
                  <a:cubicBezTo>
                    <a:pt x="824907" y="529234"/>
                    <a:pt x="738547" y="507644"/>
                    <a:pt x="655997" y="493674"/>
                  </a:cubicBezTo>
                  <a:cubicBezTo>
                    <a:pt x="575987" y="479704"/>
                    <a:pt x="492167" y="472084"/>
                    <a:pt x="417237" y="468274"/>
                  </a:cubicBezTo>
                  <a:cubicBezTo>
                    <a:pt x="349927" y="464464"/>
                    <a:pt x="281347" y="473354"/>
                    <a:pt x="228007" y="467004"/>
                  </a:cubicBezTo>
                  <a:cubicBezTo>
                    <a:pt x="187367" y="461924"/>
                    <a:pt x="153077" y="456844"/>
                    <a:pt x="122597" y="440334"/>
                  </a:cubicBezTo>
                  <a:cubicBezTo>
                    <a:pt x="90847" y="423824"/>
                    <a:pt x="59097" y="390804"/>
                    <a:pt x="40047" y="367944"/>
                  </a:cubicBezTo>
                  <a:cubicBezTo>
                    <a:pt x="27347" y="351434"/>
                    <a:pt x="20997" y="338734"/>
                    <a:pt x="14647" y="318414"/>
                  </a:cubicBezTo>
                  <a:cubicBezTo>
                    <a:pt x="5757" y="290474"/>
                    <a:pt x="-3133" y="246024"/>
                    <a:pt x="1947" y="210464"/>
                  </a:cubicBezTo>
                  <a:cubicBezTo>
                    <a:pt x="5757" y="174904"/>
                    <a:pt x="24807" y="132994"/>
                    <a:pt x="40047" y="107594"/>
                  </a:cubicBezTo>
                  <a:cubicBezTo>
                    <a:pt x="51477" y="89814"/>
                    <a:pt x="62907" y="78384"/>
                    <a:pt x="76877" y="66954"/>
                  </a:cubicBezTo>
                  <a:cubicBezTo>
                    <a:pt x="90847" y="54254"/>
                    <a:pt x="103547" y="44094"/>
                    <a:pt x="122597" y="35204"/>
                  </a:cubicBezTo>
                  <a:cubicBezTo>
                    <a:pt x="149267" y="23774"/>
                    <a:pt x="178477" y="4724"/>
                    <a:pt x="228007" y="9804"/>
                  </a:cubicBezTo>
                  <a:cubicBezTo>
                    <a:pt x="360087" y="21234"/>
                    <a:pt x="704257" y="201574"/>
                    <a:pt x="929047" y="319684"/>
                  </a:cubicBezTo>
                  <a:cubicBezTo>
                    <a:pt x="1152567" y="437794"/>
                    <a:pt x="1398947" y="630834"/>
                    <a:pt x="1572937" y="718464"/>
                  </a:cubicBezTo>
                  <a:cubicBezTo>
                    <a:pt x="1683427" y="774344"/>
                    <a:pt x="1753277" y="804824"/>
                    <a:pt x="1853607" y="831494"/>
                  </a:cubicBezTo>
                  <a:cubicBezTo>
                    <a:pt x="1961557" y="860704"/>
                    <a:pt x="2136817" y="863244"/>
                    <a:pt x="2200317" y="881024"/>
                  </a:cubicBezTo>
                  <a:cubicBezTo>
                    <a:pt x="2225717" y="888644"/>
                    <a:pt x="2233337" y="891184"/>
                    <a:pt x="2251117" y="903884"/>
                  </a:cubicBezTo>
                  <a:cubicBezTo>
                    <a:pt x="2275247" y="920394"/>
                    <a:pt x="2310807" y="950874"/>
                    <a:pt x="2328587" y="980084"/>
                  </a:cubicBezTo>
                  <a:cubicBezTo>
                    <a:pt x="2347637" y="1010564"/>
                    <a:pt x="2359067" y="1049934"/>
                    <a:pt x="2361607" y="1085494"/>
                  </a:cubicBezTo>
                  <a:cubicBezTo>
                    <a:pt x="2364147" y="1119784"/>
                    <a:pt x="2356527" y="1160424"/>
                    <a:pt x="2342557" y="1192174"/>
                  </a:cubicBezTo>
                  <a:cubicBezTo>
                    <a:pt x="2328587" y="1225194"/>
                    <a:pt x="2298107" y="1259484"/>
                    <a:pt x="2275247" y="1278534"/>
                  </a:cubicBezTo>
                  <a:cubicBezTo>
                    <a:pt x="2260007" y="1293774"/>
                    <a:pt x="2248577" y="1300124"/>
                    <a:pt x="2228257" y="1307744"/>
                  </a:cubicBezTo>
                  <a:cubicBezTo>
                    <a:pt x="2200317" y="1319174"/>
                    <a:pt x="2162217" y="1335684"/>
                    <a:pt x="2121577" y="1328064"/>
                  </a:cubicBezTo>
                  <a:cubicBezTo>
                    <a:pt x="2059347" y="1316634"/>
                    <a:pt x="1974257" y="1249324"/>
                    <a:pt x="1903137" y="1195984"/>
                  </a:cubicBezTo>
                  <a:cubicBezTo>
                    <a:pt x="1824397" y="1138834"/>
                    <a:pt x="1753277" y="1051204"/>
                    <a:pt x="1675807" y="992784"/>
                  </a:cubicBezTo>
                  <a:cubicBezTo>
                    <a:pt x="1604687" y="938174"/>
                    <a:pt x="1547537" y="901344"/>
                    <a:pt x="1458637" y="855624"/>
                  </a:cubicBezTo>
                  <a:cubicBezTo>
                    <a:pt x="1327827" y="789584"/>
                    <a:pt x="1118277" y="724814"/>
                    <a:pt x="958257" y="653694"/>
                  </a:cubicBezTo>
                  <a:cubicBezTo>
                    <a:pt x="804587" y="587654"/>
                    <a:pt x="520107" y="437794"/>
                    <a:pt x="513757" y="445414"/>
                  </a:cubicBezTo>
                  <a:cubicBezTo>
                    <a:pt x="512487" y="447954"/>
                    <a:pt x="528997" y="468274"/>
                    <a:pt x="535347" y="467004"/>
                  </a:cubicBezTo>
                  <a:cubicBezTo>
                    <a:pt x="559477" y="456844"/>
                    <a:pt x="489627" y="56794"/>
                    <a:pt x="550587" y="9804"/>
                  </a:cubicBezTo>
                  <a:cubicBezTo>
                    <a:pt x="591227" y="-21946"/>
                    <a:pt x="678857" y="31394"/>
                    <a:pt x="747437" y="56794"/>
                  </a:cubicBezTo>
                  <a:cubicBezTo>
                    <a:pt x="831257" y="87274"/>
                    <a:pt x="922697" y="150774"/>
                    <a:pt x="1011597" y="188874"/>
                  </a:cubicBezTo>
                  <a:cubicBezTo>
                    <a:pt x="1096687" y="226974"/>
                    <a:pt x="1188127" y="246024"/>
                    <a:pt x="1271947" y="286664"/>
                  </a:cubicBezTo>
                  <a:cubicBezTo>
                    <a:pt x="1354497" y="327304"/>
                    <a:pt x="1428157" y="386994"/>
                    <a:pt x="1509437" y="430174"/>
                  </a:cubicBezTo>
                  <a:cubicBezTo>
                    <a:pt x="1589447" y="473354"/>
                    <a:pt x="1678347" y="502564"/>
                    <a:pt x="1757087" y="547014"/>
                  </a:cubicBezTo>
                  <a:cubicBezTo>
                    <a:pt x="1832017" y="588924"/>
                    <a:pt x="1906947" y="633374"/>
                    <a:pt x="1971717" y="687984"/>
                  </a:cubicBezTo>
                  <a:cubicBezTo>
                    <a:pt x="2036487" y="741324"/>
                    <a:pt x="2091097" y="837844"/>
                    <a:pt x="2145707" y="872134"/>
                  </a:cubicBezTo>
                  <a:cubicBezTo>
                    <a:pt x="2182537" y="893724"/>
                    <a:pt x="2220637" y="886104"/>
                    <a:pt x="2251117" y="903884"/>
                  </a:cubicBezTo>
                  <a:cubicBezTo>
                    <a:pt x="2281597" y="921664"/>
                    <a:pt x="2309537" y="950874"/>
                    <a:pt x="2328587" y="980084"/>
                  </a:cubicBezTo>
                  <a:cubicBezTo>
                    <a:pt x="2347637" y="1010564"/>
                    <a:pt x="2359067" y="1049934"/>
                    <a:pt x="2361607" y="1085494"/>
                  </a:cubicBezTo>
                  <a:cubicBezTo>
                    <a:pt x="2364147" y="1119784"/>
                    <a:pt x="2352717" y="1164234"/>
                    <a:pt x="2342557" y="1192174"/>
                  </a:cubicBezTo>
                  <a:cubicBezTo>
                    <a:pt x="2334937" y="1212494"/>
                    <a:pt x="2328587" y="1223924"/>
                    <a:pt x="2314617" y="1240434"/>
                  </a:cubicBezTo>
                  <a:cubicBezTo>
                    <a:pt x="2294297" y="1262024"/>
                    <a:pt x="2262547" y="1293774"/>
                    <a:pt x="2228257" y="1307744"/>
                  </a:cubicBezTo>
                  <a:cubicBezTo>
                    <a:pt x="2192697" y="1324254"/>
                    <a:pt x="2158407" y="1330604"/>
                    <a:pt x="2102527" y="1328064"/>
                  </a:cubicBezTo>
                  <a:cubicBezTo>
                    <a:pt x="1988227" y="1322984"/>
                    <a:pt x="1727877" y="1245514"/>
                    <a:pt x="1584367" y="1201064"/>
                  </a:cubicBezTo>
                  <a:cubicBezTo>
                    <a:pt x="1480227" y="1168044"/>
                    <a:pt x="1424347" y="1148994"/>
                    <a:pt x="1317667" y="1098194"/>
                  </a:cubicBezTo>
                  <a:cubicBezTo>
                    <a:pt x="1143677" y="1013104"/>
                    <a:pt x="818557" y="788314"/>
                    <a:pt x="657267" y="700684"/>
                  </a:cubicBezTo>
                  <a:cubicBezTo>
                    <a:pt x="567097" y="651154"/>
                    <a:pt x="513757" y="633374"/>
                    <a:pt x="442637" y="595274"/>
                  </a:cubicBezTo>
                  <a:cubicBezTo>
                    <a:pt x="370247" y="555904"/>
                    <a:pt x="288967" y="491134"/>
                    <a:pt x="228007" y="467004"/>
                  </a:cubicBezTo>
                  <a:cubicBezTo>
                    <a:pt x="188637" y="450494"/>
                    <a:pt x="149267" y="453034"/>
                    <a:pt x="122597" y="440334"/>
                  </a:cubicBezTo>
                  <a:cubicBezTo>
                    <a:pt x="102277" y="431444"/>
                    <a:pt x="92117" y="423824"/>
                    <a:pt x="76877" y="408584"/>
                  </a:cubicBezTo>
                  <a:cubicBezTo>
                    <a:pt x="55287" y="388264"/>
                    <a:pt x="27347" y="351434"/>
                    <a:pt x="14647" y="318414"/>
                  </a:cubicBezTo>
                  <a:cubicBezTo>
                    <a:pt x="1947" y="285394"/>
                    <a:pt x="-3133" y="246024"/>
                    <a:pt x="1947" y="210464"/>
                  </a:cubicBezTo>
                  <a:cubicBezTo>
                    <a:pt x="5757" y="174904"/>
                    <a:pt x="24807" y="132994"/>
                    <a:pt x="40047" y="107594"/>
                  </a:cubicBezTo>
                  <a:cubicBezTo>
                    <a:pt x="51477" y="89814"/>
                    <a:pt x="60367" y="79654"/>
                    <a:pt x="76877" y="66954"/>
                  </a:cubicBezTo>
                  <a:cubicBezTo>
                    <a:pt x="99737" y="47904"/>
                    <a:pt x="128947" y="26314"/>
                    <a:pt x="173397" y="16154"/>
                  </a:cubicBezTo>
                  <a:cubicBezTo>
                    <a:pt x="259757" y="-4166"/>
                    <a:pt x="451527" y="11074"/>
                    <a:pt x="572177" y="22504"/>
                  </a:cubicBezTo>
                  <a:cubicBezTo>
                    <a:pt x="672507" y="30124"/>
                    <a:pt x="760137" y="46634"/>
                    <a:pt x="849037" y="65684"/>
                  </a:cubicBezTo>
                  <a:cubicBezTo>
                    <a:pt x="932857" y="83464"/>
                    <a:pt x="1010327" y="102514"/>
                    <a:pt x="1091607" y="131724"/>
                  </a:cubicBezTo>
                  <a:cubicBezTo>
                    <a:pt x="1175427" y="162204"/>
                    <a:pt x="1261787" y="199034"/>
                    <a:pt x="1341797" y="243484"/>
                  </a:cubicBezTo>
                  <a:cubicBezTo>
                    <a:pt x="1424347" y="287934"/>
                    <a:pt x="1490387" y="336194"/>
                    <a:pt x="1579287" y="399694"/>
                  </a:cubicBezTo>
                  <a:cubicBezTo>
                    <a:pt x="1702477" y="488594"/>
                    <a:pt x="1879007" y="682904"/>
                    <a:pt x="2006007" y="733704"/>
                  </a:cubicBezTo>
                  <a:cubicBezTo>
                    <a:pt x="2088557" y="766724"/>
                    <a:pt x="2190157" y="738784"/>
                    <a:pt x="2234607" y="756564"/>
                  </a:cubicBezTo>
                  <a:cubicBezTo>
                    <a:pt x="2257467" y="764184"/>
                    <a:pt x="2265087" y="774344"/>
                    <a:pt x="2279057" y="789584"/>
                  </a:cubicBezTo>
                  <a:cubicBezTo>
                    <a:pt x="2299377" y="811174"/>
                    <a:pt x="2326047" y="854354"/>
                    <a:pt x="2336207" y="882294"/>
                  </a:cubicBezTo>
                  <a:cubicBezTo>
                    <a:pt x="2343827" y="902614"/>
                    <a:pt x="2346367" y="915314"/>
                    <a:pt x="2346367" y="936904"/>
                  </a:cubicBezTo>
                  <a:cubicBezTo>
                    <a:pt x="2347637" y="966114"/>
                    <a:pt x="2338747" y="1016914"/>
                    <a:pt x="2328587" y="1044854"/>
                  </a:cubicBezTo>
                  <a:cubicBezTo>
                    <a:pt x="2320967" y="1063904"/>
                    <a:pt x="2314617" y="1076604"/>
                    <a:pt x="2300647" y="1091844"/>
                  </a:cubicBezTo>
                  <a:cubicBezTo>
                    <a:pt x="2280327" y="1114704"/>
                    <a:pt x="2247307" y="1145184"/>
                    <a:pt x="2215557" y="1160424"/>
                  </a:cubicBezTo>
                  <a:cubicBezTo>
                    <a:pt x="2182537" y="1175664"/>
                    <a:pt x="2136817" y="1180744"/>
                    <a:pt x="2107607" y="1180744"/>
                  </a:cubicBezTo>
                  <a:cubicBezTo>
                    <a:pt x="2086017" y="1182014"/>
                    <a:pt x="2070777" y="1176934"/>
                    <a:pt x="2052997" y="1171854"/>
                  </a:cubicBezTo>
                  <a:cubicBezTo>
                    <a:pt x="2035217" y="1166774"/>
                    <a:pt x="2017437" y="1162964"/>
                    <a:pt x="2002197" y="1150264"/>
                  </a:cubicBezTo>
                  <a:cubicBezTo>
                    <a:pt x="1985687" y="1135024"/>
                    <a:pt x="1986957" y="1110894"/>
                    <a:pt x="1962827" y="1082954"/>
                  </a:cubicBezTo>
                  <a:cubicBezTo>
                    <a:pt x="1901867" y="1015644"/>
                    <a:pt x="1693587" y="860704"/>
                    <a:pt x="1570397" y="784504"/>
                  </a:cubicBezTo>
                  <a:cubicBezTo>
                    <a:pt x="1472607" y="722274"/>
                    <a:pt x="1383707" y="681634"/>
                    <a:pt x="1290997" y="644804"/>
                  </a:cubicBezTo>
                  <a:cubicBezTo>
                    <a:pt x="1204637" y="609244"/>
                    <a:pt x="1138597" y="588924"/>
                    <a:pt x="1033187" y="564794"/>
                  </a:cubicBezTo>
                  <a:cubicBezTo>
                    <a:pt x="875707" y="526694"/>
                    <a:pt x="508677" y="574954"/>
                    <a:pt x="432477" y="467004"/>
                  </a:cubicBezTo>
                  <a:cubicBezTo>
                    <a:pt x="366437" y="373024"/>
                    <a:pt x="515027" y="13614"/>
                    <a:pt x="515027" y="13614"/>
                  </a:cubicBezTo>
                </a:path>
              </a:pathLst>
            </a:custGeom>
            <a:solidFill>
              <a:srgbClr val="4B72BF">
                <a:alpha val="24706"/>
              </a:srgbClr>
            </a:solidFill>
            <a:ln cap="sq">
              <a:noFill/>
              <a:prstDash val="solid"/>
              <a:miter/>
            </a:ln>
          </p:spPr>
          <p:txBody>
            <a:bodyPr/>
            <a:lstStyle/>
            <a:p>
              <a:endParaRPr lang="en-US"/>
            </a:p>
          </p:txBody>
        </p:sp>
      </p:grpSp>
      <p:grpSp>
        <p:nvGrpSpPr>
          <p:cNvPr id="18" name="Group 18"/>
          <p:cNvGrpSpPr/>
          <p:nvPr/>
        </p:nvGrpSpPr>
        <p:grpSpPr>
          <a:xfrm>
            <a:off x="4254818" y="5882762"/>
            <a:ext cx="1514475" cy="1029652"/>
            <a:chOff x="0" y="0"/>
            <a:chExt cx="2019300" cy="1372870"/>
          </a:xfrm>
        </p:grpSpPr>
        <p:sp>
          <p:nvSpPr>
            <p:cNvPr id="19" name="Freeform 19"/>
            <p:cNvSpPr/>
            <p:nvPr/>
          </p:nvSpPr>
          <p:spPr>
            <a:xfrm>
              <a:off x="50800" y="49621"/>
              <a:ext cx="1918970" cy="1273411"/>
            </a:xfrm>
            <a:custGeom>
              <a:avLst/>
              <a:gdLst/>
              <a:ahLst/>
              <a:cxnLst/>
              <a:rect l="l" t="t" r="r" b="b"/>
              <a:pathLst>
                <a:path w="1918970" h="1273411">
                  <a:moveTo>
                    <a:pt x="1750060" y="1179739"/>
                  </a:moveTo>
                  <a:cubicBezTo>
                    <a:pt x="645160" y="778419"/>
                    <a:pt x="224790" y="605699"/>
                    <a:pt x="101600" y="515529"/>
                  </a:cubicBezTo>
                  <a:cubicBezTo>
                    <a:pt x="58420" y="485049"/>
                    <a:pt x="43180" y="460919"/>
                    <a:pt x="27940" y="435519"/>
                  </a:cubicBezTo>
                  <a:cubicBezTo>
                    <a:pt x="16510" y="417739"/>
                    <a:pt x="11430" y="405039"/>
                    <a:pt x="7620" y="383449"/>
                  </a:cubicBezTo>
                  <a:cubicBezTo>
                    <a:pt x="1270" y="354239"/>
                    <a:pt x="1270" y="303439"/>
                    <a:pt x="6350" y="274229"/>
                  </a:cubicBezTo>
                  <a:cubicBezTo>
                    <a:pt x="10160" y="253909"/>
                    <a:pt x="13970" y="241209"/>
                    <a:pt x="25400" y="222159"/>
                  </a:cubicBezTo>
                  <a:cubicBezTo>
                    <a:pt x="40640" y="196759"/>
                    <a:pt x="67310" y="159929"/>
                    <a:pt x="96520" y="139609"/>
                  </a:cubicBezTo>
                  <a:cubicBezTo>
                    <a:pt x="125730" y="119289"/>
                    <a:pt x="152400" y="105319"/>
                    <a:pt x="198120" y="100239"/>
                  </a:cubicBezTo>
                  <a:cubicBezTo>
                    <a:pt x="287020" y="87539"/>
                    <a:pt x="485140" y="119289"/>
                    <a:pt x="599440" y="147229"/>
                  </a:cubicBezTo>
                  <a:cubicBezTo>
                    <a:pt x="689610" y="168819"/>
                    <a:pt x="745490" y="195489"/>
                    <a:pt x="833120" y="236129"/>
                  </a:cubicBezTo>
                  <a:cubicBezTo>
                    <a:pt x="955040" y="292009"/>
                    <a:pt x="1104900" y="372019"/>
                    <a:pt x="1256030" y="467269"/>
                  </a:cubicBezTo>
                  <a:cubicBezTo>
                    <a:pt x="1445260" y="585379"/>
                    <a:pt x="1798320" y="826679"/>
                    <a:pt x="1869440" y="904149"/>
                  </a:cubicBezTo>
                  <a:cubicBezTo>
                    <a:pt x="1888490" y="924469"/>
                    <a:pt x="1889760" y="930819"/>
                    <a:pt x="1897380" y="951139"/>
                  </a:cubicBezTo>
                  <a:cubicBezTo>
                    <a:pt x="1908810" y="979079"/>
                    <a:pt x="1920240" y="1023529"/>
                    <a:pt x="1917700" y="1057819"/>
                  </a:cubicBezTo>
                  <a:cubicBezTo>
                    <a:pt x="1915160" y="1093379"/>
                    <a:pt x="1903730" y="1132749"/>
                    <a:pt x="1884680" y="1163229"/>
                  </a:cubicBezTo>
                  <a:cubicBezTo>
                    <a:pt x="1866900" y="1193709"/>
                    <a:pt x="1837690" y="1221649"/>
                    <a:pt x="1807210" y="1240699"/>
                  </a:cubicBezTo>
                  <a:cubicBezTo>
                    <a:pt x="1776730" y="1258479"/>
                    <a:pt x="1738630" y="1271179"/>
                    <a:pt x="1703070" y="1272449"/>
                  </a:cubicBezTo>
                  <a:cubicBezTo>
                    <a:pt x="1667510" y="1274989"/>
                    <a:pt x="1642110" y="1273719"/>
                    <a:pt x="1595120" y="1253399"/>
                  </a:cubicBezTo>
                  <a:cubicBezTo>
                    <a:pt x="1482090" y="1203869"/>
                    <a:pt x="1212850" y="949869"/>
                    <a:pt x="1066800" y="867319"/>
                  </a:cubicBezTo>
                  <a:cubicBezTo>
                    <a:pt x="975360" y="815249"/>
                    <a:pt x="918210" y="815249"/>
                    <a:pt x="828040" y="766989"/>
                  </a:cubicBezTo>
                  <a:cubicBezTo>
                    <a:pt x="694690" y="693329"/>
                    <a:pt x="449580" y="488859"/>
                    <a:pt x="360680" y="446949"/>
                  </a:cubicBezTo>
                  <a:cubicBezTo>
                    <a:pt x="330200" y="431709"/>
                    <a:pt x="312420" y="436789"/>
                    <a:pt x="293370" y="426629"/>
                  </a:cubicBezTo>
                  <a:cubicBezTo>
                    <a:pt x="275590" y="417739"/>
                    <a:pt x="262890" y="408849"/>
                    <a:pt x="248920" y="392339"/>
                  </a:cubicBezTo>
                  <a:cubicBezTo>
                    <a:pt x="228600" y="370749"/>
                    <a:pt x="201930" y="333919"/>
                    <a:pt x="191770" y="299629"/>
                  </a:cubicBezTo>
                  <a:cubicBezTo>
                    <a:pt x="180340" y="266609"/>
                    <a:pt x="177800" y="225969"/>
                    <a:pt x="184150" y="190409"/>
                  </a:cubicBezTo>
                  <a:cubicBezTo>
                    <a:pt x="190500" y="156119"/>
                    <a:pt x="207010" y="118019"/>
                    <a:pt x="228600" y="90079"/>
                  </a:cubicBezTo>
                  <a:cubicBezTo>
                    <a:pt x="250190" y="62139"/>
                    <a:pt x="281940" y="36739"/>
                    <a:pt x="313690" y="22769"/>
                  </a:cubicBezTo>
                  <a:cubicBezTo>
                    <a:pt x="346710" y="7529"/>
                    <a:pt x="375920" y="4989"/>
                    <a:pt x="421640" y="1179"/>
                  </a:cubicBezTo>
                  <a:cubicBezTo>
                    <a:pt x="497840" y="-2631"/>
                    <a:pt x="631190" y="2449"/>
                    <a:pt x="734060" y="21499"/>
                  </a:cubicBezTo>
                  <a:cubicBezTo>
                    <a:pt x="838200" y="40549"/>
                    <a:pt x="944880" y="79919"/>
                    <a:pt x="1038860" y="118019"/>
                  </a:cubicBezTo>
                  <a:cubicBezTo>
                    <a:pt x="1127760" y="153579"/>
                    <a:pt x="1207770" y="189139"/>
                    <a:pt x="1286510" y="238669"/>
                  </a:cubicBezTo>
                  <a:cubicBezTo>
                    <a:pt x="1367790" y="289469"/>
                    <a:pt x="1445260" y="359319"/>
                    <a:pt x="1516380" y="419009"/>
                  </a:cubicBezTo>
                  <a:cubicBezTo>
                    <a:pt x="1583690" y="476159"/>
                    <a:pt x="1645920" y="534579"/>
                    <a:pt x="1703070" y="590459"/>
                  </a:cubicBezTo>
                  <a:cubicBezTo>
                    <a:pt x="1753870" y="641259"/>
                    <a:pt x="1814830" y="693329"/>
                    <a:pt x="1841500" y="742859"/>
                  </a:cubicBezTo>
                  <a:cubicBezTo>
                    <a:pt x="1860550" y="778419"/>
                    <a:pt x="1866900" y="813979"/>
                    <a:pt x="1866900" y="848269"/>
                  </a:cubicBezTo>
                  <a:cubicBezTo>
                    <a:pt x="1866900" y="883829"/>
                    <a:pt x="1856740" y="923199"/>
                    <a:pt x="1840230" y="954949"/>
                  </a:cubicBezTo>
                  <a:cubicBezTo>
                    <a:pt x="1823720" y="986699"/>
                    <a:pt x="1797050" y="1015909"/>
                    <a:pt x="1767840" y="1036229"/>
                  </a:cubicBezTo>
                  <a:cubicBezTo>
                    <a:pt x="1738630" y="1056549"/>
                    <a:pt x="1700530" y="1070519"/>
                    <a:pt x="1664970" y="1074329"/>
                  </a:cubicBezTo>
                  <a:cubicBezTo>
                    <a:pt x="1629410" y="1079409"/>
                    <a:pt x="1584960" y="1070519"/>
                    <a:pt x="1557020" y="1061629"/>
                  </a:cubicBezTo>
                  <a:cubicBezTo>
                    <a:pt x="1536700" y="1055279"/>
                    <a:pt x="1524000" y="1048929"/>
                    <a:pt x="1507490" y="1034959"/>
                  </a:cubicBezTo>
                  <a:cubicBezTo>
                    <a:pt x="1484630" y="1017179"/>
                    <a:pt x="1471930" y="973999"/>
                    <a:pt x="1436370" y="952409"/>
                  </a:cubicBezTo>
                  <a:cubicBezTo>
                    <a:pt x="1383030" y="921929"/>
                    <a:pt x="1292860" y="933359"/>
                    <a:pt x="1201420" y="900339"/>
                  </a:cubicBezTo>
                  <a:cubicBezTo>
                    <a:pt x="1061720" y="850809"/>
                    <a:pt x="855980" y="722539"/>
                    <a:pt x="690880" y="646339"/>
                  </a:cubicBezTo>
                  <a:cubicBezTo>
                    <a:pt x="538480" y="577759"/>
                    <a:pt x="361950" y="528229"/>
                    <a:pt x="246380" y="460919"/>
                  </a:cubicBezTo>
                  <a:cubicBezTo>
                    <a:pt x="163830" y="412659"/>
                    <a:pt x="43180" y="351699"/>
                    <a:pt x="50800" y="308519"/>
                  </a:cubicBezTo>
                  <a:cubicBezTo>
                    <a:pt x="60960" y="248829"/>
                    <a:pt x="450850" y="234859"/>
                    <a:pt x="486410" y="168819"/>
                  </a:cubicBezTo>
                  <a:cubicBezTo>
                    <a:pt x="504190" y="133259"/>
                    <a:pt x="433070" y="62139"/>
                    <a:pt x="449580" y="48169"/>
                  </a:cubicBezTo>
                  <a:cubicBezTo>
                    <a:pt x="472440" y="26579"/>
                    <a:pt x="585470" y="95159"/>
                    <a:pt x="690880" y="140879"/>
                  </a:cubicBezTo>
                  <a:cubicBezTo>
                    <a:pt x="902970" y="232319"/>
                    <a:pt x="1427480" y="471079"/>
                    <a:pt x="1626870" y="589189"/>
                  </a:cubicBezTo>
                  <a:cubicBezTo>
                    <a:pt x="1727200" y="647609"/>
                    <a:pt x="1805940" y="688249"/>
                    <a:pt x="1841500" y="742859"/>
                  </a:cubicBezTo>
                  <a:cubicBezTo>
                    <a:pt x="1864360" y="777149"/>
                    <a:pt x="1866900" y="813979"/>
                    <a:pt x="1866900" y="848269"/>
                  </a:cubicBezTo>
                  <a:cubicBezTo>
                    <a:pt x="1866900" y="883829"/>
                    <a:pt x="1856740" y="923199"/>
                    <a:pt x="1840230" y="954949"/>
                  </a:cubicBezTo>
                  <a:cubicBezTo>
                    <a:pt x="1823720" y="986699"/>
                    <a:pt x="1790700" y="1018449"/>
                    <a:pt x="1767840" y="1036229"/>
                  </a:cubicBezTo>
                  <a:cubicBezTo>
                    <a:pt x="1751330" y="1048929"/>
                    <a:pt x="1738630" y="1055279"/>
                    <a:pt x="1718310" y="1061629"/>
                  </a:cubicBezTo>
                  <a:cubicBezTo>
                    <a:pt x="1690370" y="1070519"/>
                    <a:pt x="1644650" y="1079409"/>
                    <a:pt x="1610360" y="1074329"/>
                  </a:cubicBezTo>
                  <a:cubicBezTo>
                    <a:pt x="1574800" y="1070519"/>
                    <a:pt x="1536700" y="1055279"/>
                    <a:pt x="1507490" y="1034959"/>
                  </a:cubicBezTo>
                  <a:cubicBezTo>
                    <a:pt x="1479550" y="1014639"/>
                    <a:pt x="1433830" y="956219"/>
                    <a:pt x="1436370" y="952409"/>
                  </a:cubicBezTo>
                  <a:cubicBezTo>
                    <a:pt x="1437640" y="951139"/>
                    <a:pt x="1466850" y="975269"/>
                    <a:pt x="1468120" y="973999"/>
                  </a:cubicBezTo>
                  <a:cubicBezTo>
                    <a:pt x="1470660" y="971459"/>
                    <a:pt x="1163320" y="692059"/>
                    <a:pt x="1038860" y="613319"/>
                  </a:cubicBezTo>
                  <a:cubicBezTo>
                    <a:pt x="956310" y="562519"/>
                    <a:pt x="892810" y="539659"/>
                    <a:pt x="816610" y="512989"/>
                  </a:cubicBezTo>
                  <a:cubicBezTo>
                    <a:pt x="741680" y="487589"/>
                    <a:pt x="662940" y="467269"/>
                    <a:pt x="584200" y="457109"/>
                  </a:cubicBezTo>
                  <a:cubicBezTo>
                    <a:pt x="505460" y="445679"/>
                    <a:pt x="392430" y="459649"/>
                    <a:pt x="342900" y="448219"/>
                  </a:cubicBezTo>
                  <a:cubicBezTo>
                    <a:pt x="320040" y="443139"/>
                    <a:pt x="309880" y="438059"/>
                    <a:pt x="293370" y="426629"/>
                  </a:cubicBezTo>
                  <a:cubicBezTo>
                    <a:pt x="267970" y="410119"/>
                    <a:pt x="233680" y="379639"/>
                    <a:pt x="214630" y="350429"/>
                  </a:cubicBezTo>
                  <a:cubicBezTo>
                    <a:pt x="195580" y="319949"/>
                    <a:pt x="184150" y="280579"/>
                    <a:pt x="181610" y="245019"/>
                  </a:cubicBezTo>
                  <a:cubicBezTo>
                    <a:pt x="179070" y="210729"/>
                    <a:pt x="185420" y="170089"/>
                    <a:pt x="200660" y="138339"/>
                  </a:cubicBezTo>
                  <a:cubicBezTo>
                    <a:pt x="214630" y="105319"/>
                    <a:pt x="238760" y="73569"/>
                    <a:pt x="266700" y="50709"/>
                  </a:cubicBezTo>
                  <a:cubicBezTo>
                    <a:pt x="294640" y="29119"/>
                    <a:pt x="331470" y="12609"/>
                    <a:pt x="367030" y="4989"/>
                  </a:cubicBezTo>
                  <a:cubicBezTo>
                    <a:pt x="401320" y="-1361"/>
                    <a:pt x="429260" y="-2631"/>
                    <a:pt x="476250" y="11339"/>
                  </a:cubicBezTo>
                  <a:cubicBezTo>
                    <a:pt x="577850" y="41819"/>
                    <a:pt x="806450" y="195489"/>
                    <a:pt x="930910" y="275499"/>
                  </a:cubicBezTo>
                  <a:cubicBezTo>
                    <a:pt x="1021080" y="333919"/>
                    <a:pt x="1066800" y="379639"/>
                    <a:pt x="1158240" y="439329"/>
                  </a:cubicBezTo>
                  <a:cubicBezTo>
                    <a:pt x="1291590" y="526959"/>
                    <a:pt x="1527810" y="648879"/>
                    <a:pt x="1657350" y="737779"/>
                  </a:cubicBezTo>
                  <a:cubicBezTo>
                    <a:pt x="1744980" y="797469"/>
                    <a:pt x="1827530" y="849539"/>
                    <a:pt x="1869440" y="904149"/>
                  </a:cubicBezTo>
                  <a:cubicBezTo>
                    <a:pt x="1896110" y="937169"/>
                    <a:pt x="1907540" y="973999"/>
                    <a:pt x="1913890" y="1003209"/>
                  </a:cubicBezTo>
                  <a:cubicBezTo>
                    <a:pt x="1918970" y="1023529"/>
                    <a:pt x="1920240" y="1037499"/>
                    <a:pt x="1917700" y="1057819"/>
                  </a:cubicBezTo>
                  <a:cubicBezTo>
                    <a:pt x="1913890" y="1088299"/>
                    <a:pt x="1903730" y="1132749"/>
                    <a:pt x="1884680" y="1163229"/>
                  </a:cubicBezTo>
                  <a:cubicBezTo>
                    <a:pt x="1866900" y="1193709"/>
                    <a:pt x="1837690" y="1221649"/>
                    <a:pt x="1807210" y="1240699"/>
                  </a:cubicBezTo>
                  <a:cubicBezTo>
                    <a:pt x="1778000" y="1258479"/>
                    <a:pt x="1738630" y="1271179"/>
                    <a:pt x="1703070" y="1272449"/>
                  </a:cubicBezTo>
                  <a:cubicBezTo>
                    <a:pt x="1667510" y="1274989"/>
                    <a:pt x="1628140" y="1267369"/>
                    <a:pt x="1595120" y="1253399"/>
                  </a:cubicBezTo>
                  <a:cubicBezTo>
                    <a:pt x="1563370" y="1238159"/>
                    <a:pt x="1524000" y="1183549"/>
                    <a:pt x="1510030" y="1186089"/>
                  </a:cubicBezTo>
                  <a:cubicBezTo>
                    <a:pt x="1503680" y="1186089"/>
                    <a:pt x="1504950" y="1201329"/>
                    <a:pt x="1497330" y="1202599"/>
                  </a:cubicBezTo>
                  <a:cubicBezTo>
                    <a:pt x="1460500" y="1207679"/>
                    <a:pt x="1230630" y="1001939"/>
                    <a:pt x="1116330" y="925739"/>
                  </a:cubicBezTo>
                  <a:cubicBezTo>
                    <a:pt x="1027430" y="867319"/>
                    <a:pt x="957580" y="825409"/>
                    <a:pt x="875030" y="777149"/>
                  </a:cubicBezTo>
                  <a:cubicBezTo>
                    <a:pt x="789940" y="728889"/>
                    <a:pt x="695960" y="679359"/>
                    <a:pt x="610870" y="639989"/>
                  </a:cubicBezTo>
                  <a:cubicBezTo>
                    <a:pt x="535940" y="605699"/>
                    <a:pt x="469900" y="568869"/>
                    <a:pt x="393700" y="552359"/>
                  </a:cubicBezTo>
                  <a:cubicBezTo>
                    <a:pt x="316230" y="535849"/>
                    <a:pt x="200660" y="553629"/>
                    <a:pt x="151130" y="540929"/>
                  </a:cubicBezTo>
                  <a:cubicBezTo>
                    <a:pt x="127000" y="534579"/>
                    <a:pt x="118110" y="528229"/>
                    <a:pt x="101600" y="515529"/>
                  </a:cubicBezTo>
                  <a:cubicBezTo>
                    <a:pt x="77470" y="497749"/>
                    <a:pt x="44450" y="465999"/>
                    <a:pt x="27940" y="435519"/>
                  </a:cubicBezTo>
                  <a:cubicBezTo>
                    <a:pt x="11430" y="403769"/>
                    <a:pt x="1270" y="364399"/>
                    <a:pt x="0" y="328839"/>
                  </a:cubicBezTo>
                  <a:cubicBezTo>
                    <a:pt x="0" y="293279"/>
                    <a:pt x="8890" y="253909"/>
                    <a:pt x="25400" y="222159"/>
                  </a:cubicBezTo>
                  <a:cubicBezTo>
                    <a:pt x="40640" y="191679"/>
                    <a:pt x="67310" y="159929"/>
                    <a:pt x="96520" y="139609"/>
                  </a:cubicBezTo>
                  <a:cubicBezTo>
                    <a:pt x="125730" y="119289"/>
                    <a:pt x="168910" y="105319"/>
                    <a:pt x="198120" y="100239"/>
                  </a:cubicBezTo>
                  <a:cubicBezTo>
                    <a:pt x="218440" y="95159"/>
                    <a:pt x="227330" y="93889"/>
                    <a:pt x="252730" y="98969"/>
                  </a:cubicBezTo>
                  <a:cubicBezTo>
                    <a:pt x="330200" y="112939"/>
                    <a:pt x="546100" y="208189"/>
                    <a:pt x="690880" y="271689"/>
                  </a:cubicBezTo>
                  <a:cubicBezTo>
                    <a:pt x="840740" y="337729"/>
                    <a:pt x="965200" y="421549"/>
                    <a:pt x="1135380" y="491399"/>
                  </a:cubicBezTo>
                  <a:cubicBezTo>
                    <a:pt x="1351280" y="580299"/>
                    <a:pt x="1818640" y="595539"/>
                    <a:pt x="1892300" y="740319"/>
                  </a:cubicBezTo>
                  <a:cubicBezTo>
                    <a:pt x="1948180" y="850809"/>
                    <a:pt x="1750060" y="1179739"/>
                    <a:pt x="1750060" y="1179739"/>
                  </a:cubicBezTo>
                </a:path>
              </a:pathLst>
            </a:custGeom>
            <a:solidFill>
              <a:srgbClr val="4B72BF">
                <a:alpha val="24706"/>
              </a:srgbClr>
            </a:solidFill>
            <a:ln cap="sq">
              <a:noFill/>
              <a:prstDash val="solid"/>
              <a:miter/>
            </a:ln>
          </p:spPr>
          <p:txBody>
            <a:bodyPr/>
            <a:lstStyle/>
            <a:p>
              <a:endParaRPr lang="en-US"/>
            </a:p>
          </p:txBody>
        </p:sp>
      </p:grpSp>
      <p:grpSp>
        <p:nvGrpSpPr>
          <p:cNvPr id="20" name="Group 20"/>
          <p:cNvGrpSpPr/>
          <p:nvPr/>
        </p:nvGrpSpPr>
        <p:grpSpPr>
          <a:xfrm>
            <a:off x="4255770" y="5863712"/>
            <a:ext cx="1564005" cy="986790"/>
            <a:chOff x="0" y="0"/>
            <a:chExt cx="2085340" cy="1315720"/>
          </a:xfrm>
        </p:grpSpPr>
        <p:sp>
          <p:nvSpPr>
            <p:cNvPr id="21" name="Freeform 21"/>
            <p:cNvSpPr/>
            <p:nvPr/>
          </p:nvSpPr>
          <p:spPr>
            <a:xfrm>
              <a:off x="50362" y="49112"/>
              <a:ext cx="1992175" cy="1228249"/>
            </a:xfrm>
            <a:custGeom>
              <a:avLst/>
              <a:gdLst/>
              <a:ahLst/>
              <a:cxnLst/>
              <a:rect l="l" t="t" r="r" b="b"/>
              <a:pathLst>
                <a:path w="1992175" h="1228249">
                  <a:moveTo>
                    <a:pt x="109658" y="37248"/>
                  </a:moveTo>
                  <a:cubicBezTo>
                    <a:pt x="1100258" y="197268"/>
                    <a:pt x="1182808" y="226478"/>
                    <a:pt x="1271708" y="268388"/>
                  </a:cubicBezTo>
                  <a:cubicBezTo>
                    <a:pt x="1350448" y="303948"/>
                    <a:pt x="1412678" y="347128"/>
                    <a:pt x="1481258" y="396658"/>
                  </a:cubicBezTo>
                  <a:cubicBezTo>
                    <a:pt x="1553648" y="448728"/>
                    <a:pt x="1628578" y="512228"/>
                    <a:pt x="1694618" y="575728"/>
                  </a:cubicBezTo>
                  <a:cubicBezTo>
                    <a:pt x="1759388" y="637958"/>
                    <a:pt x="1824158" y="707808"/>
                    <a:pt x="1874958" y="772578"/>
                  </a:cubicBezTo>
                  <a:cubicBezTo>
                    <a:pt x="1918138" y="829728"/>
                    <a:pt x="1970208" y="888148"/>
                    <a:pt x="1984178" y="940218"/>
                  </a:cubicBezTo>
                  <a:cubicBezTo>
                    <a:pt x="1994338" y="978318"/>
                    <a:pt x="1985448" y="1020228"/>
                    <a:pt x="1979098" y="1049438"/>
                  </a:cubicBezTo>
                  <a:cubicBezTo>
                    <a:pt x="1974018" y="1069758"/>
                    <a:pt x="1968938" y="1082458"/>
                    <a:pt x="1956238" y="1100238"/>
                  </a:cubicBezTo>
                  <a:cubicBezTo>
                    <a:pt x="1939728" y="1124368"/>
                    <a:pt x="1904168" y="1161198"/>
                    <a:pt x="1880038" y="1177708"/>
                  </a:cubicBezTo>
                  <a:cubicBezTo>
                    <a:pt x="1862258" y="1190408"/>
                    <a:pt x="1850828" y="1195488"/>
                    <a:pt x="1830508" y="1200568"/>
                  </a:cubicBezTo>
                  <a:cubicBezTo>
                    <a:pt x="1801298" y="1208188"/>
                    <a:pt x="1755578" y="1214538"/>
                    <a:pt x="1721288" y="1208188"/>
                  </a:cubicBezTo>
                  <a:cubicBezTo>
                    <a:pt x="1685728" y="1203108"/>
                    <a:pt x="1645088" y="1181518"/>
                    <a:pt x="1620958" y="1165008"/>
                  </a:cubicBezTo>
                  <a:cubicBezTo>
                    <a:pt x="1603178" y="1152308"/>
                    <a:pt x="1593018" y="1143418"/>
                    <a:pt x="1581588" y="1125638"/>
                  </a:cubicBezTo>
                  <a:cubicBezTo>
                    <a:pt x="1563808" y="1101508"/>
                    <a:pt x="1528248" y="1031658"/>
                    <a:pt x="1535868" y="1026578"/>
                  </a:cubicBezTo>
                  <a:cubicBezTo>
                    <a:pt x="1547298" y="1017688"/>
                    <a:pt x="1755578" y="1187868"/>
                    <a:pt x="1744148" y="1214538"/>
                  </a:cubicBezTo>
                  <a:cubicBezTo>
                    <a:pt x="1732718" y="1239938"/>
                    <a:pt x="1589208" y="1228508"/>
                    <a:pt x="1488878" y="1192948"/>
                  </a:cubicBezTo>
                  <a:cubicBezTo>
                    <a:pt x="1304728" y="1128178"/>
                    <a:pt x="946588" y="815758"/>
                    <a:pt x="780218" y="710348"/>
                  </a:cubicBezTo>
                  <a:cubicBezTo>
                    <a:pt x="692588" y="654468"/>
                    <a:pt x="646868" y="626528"/>
                    <a:pt x="575748" y="589698"/>
                  </a:cubicBezTo>
                  <a:cubicBezTo>
                    <a:pt x="499548" y="552868"/>
                    <a:pt x="410648" y="514768"/>
                    <a:pt x="338258" y="490638"/>
                  </a:cubicBezTo>
                  <a:cubicBezTo>
                    <a:pt x="277298" y="470318"/>
                    <a:pt x="216338" y="469048"/>
                    <a:pt x="169348" y="449998"/>
                  </a:cubicBezTo>
                  <a:cubicBezTo>
                    <a:pt x="131248" y="436028"/>
                    <a:pt x="96958" y="416978"/>
                    <a:pt x="72828" y="397928"/>
                  </a:cubicBezTo>
                  <a:cubicBezTo>
                    <a:pt x="57588" y="383958"/>
                    <a:pt x="48698" y="373798"/>
                    <a:pt x="37268" y="356018"/>
                  </a:cubicBezTo>
                  <a:cubicBezTo>
                    <a:pt x="23298" y="329348"/>
                    <a:pt x="4248" y="287438"/>
                    <a:pt x="438" y="251878"/>
                  </a:cubicBezTo>
                  <a:cubicBezTo>
                    <a:pt x="-2102" y="217588"/>
                    <a:pt x="6788" y="171868"/>
                    <a:pt x="16948" y="143928"/>
                  </a:cubicBezTo>
                  <a:cubicBezTo>
                    <a:pt x="23298" y="123608"/>
                    <a:pt x="29648" y="112178"/>
                    <a:pt x="43618" y="95668"/>
                  </a:cubicBezTo>
                  <a:cubicBezTo>
                    <a:pt x="61398" y="72808"/>
                    <a:pt x="94418" y="41058"/>
                    <a:pt x="126168" y="24548"/>
                  </a:cubicBezTo>
                  <a:cubicBezTo>
                    <a:pt x="157918" y="9308"/>
                    <a:pt x="187128" y="-4662"/>
                    <a:pt x="232848" y="1688"/>
                  </a:cubicBezTo>
                  <a:cubicBezTo>
                    <a:pt x="330638" y="14388"/>
                    <a:pt x="537648" y="164248"/>
                    <a:pt x="664648" y="226478"/>
                  </a:cubicBezTo>
                  <a:cubicBezTo>
                    <a:pt x="763708" y="274738"/>
                    <a:pt x="822128" y="291248"/>
                    <a:pt x="930078" y="347128"/>
                  </a:cubicBezTo>
                  <a:cubicBezTo>
                    <a:pt x="1109148" y="441108"/>
                    <a:pt x="1547298" y="588428"/>
                    <a:pt x="1629848" y="762418"/>
                  </a:cubicBezTo>
                  <a:cubicBezTo>
                    <a:pt x="1692078" y="893228"/>
                    <a:pt x="1634928" y="1172628"/>
                    <a:pt x="1561268" y="1214538"/>
                  </a:cubicBezTo>
                  <a:cubicBezTo>
                    <a:pt x="1499038" y="1248828"/>
                    <a:pt x="1374578" y="1144688"/>
                    <a:pt x="1272978" y="1091348"/>
                  </a:cubicBezTo>
                  <a:cubicBezTo>
                    <a:pt x="1147248" y="1025308"/>
                    <a:pt x="1008818" y="916088"/>
                    <a:pt x="870388" y="837348"/>
                  </a:cubicBezTo>
                  <a:cubicBezTo>
                    <a:pt x="729418" y="758608"/>
                    <a:pt x="547808" y="692568"/>
                    <a:pt x="432238" y="618908"/>
                  </a:cubicBezTo>
                  <a:cubicBezTo>
                    <a:pt x="347148" y="565568"/>
                    <a:pt x="283648" y="488098"/>
                    <a:pt x="223958" y="458888"/>
                  </a:cubicBezTo>
                  <a:cubicBezTo>
                    <a:pt x="184588" y="438568"/>
                    <a:pt x="149028" y="447458"/>
                    <a:pt x="118548" y="429678"/>
                  </a:cubicBezTo>
                  <a:cubicBezTo>
                    <a:pt x="86798" y="413168"/>
                    <a:pt x="55048" y="378878"/>
                    <a:pt x="37268" y="356018"/>
                  </a:cubicBezTo>
                  <a:cubicBezTo>
                    <a:pt x="24568" y="338238"/>
                    <a:pt x="19488" y="326808"/>
                    <a:pt x="13138" y="306488"/>
                  </a:cubicBezTo>
                  <a:cubicBezTo>
                    <a:pt x="4248" y="277278"/>
                    <a:pt x="-3372" y="232828"/>
                    <a:pt x="1708" y="197268"/>
                  </a:cubicBezTo>
                  <a:cubicBezTo>
                    <a:pt x="6788" y="162978"/>
                    <a:pt x="22028" y="124878"/>
                    <a:pt x="43618" y="95668"/>
                  </a:cubicBezTo>
                  <a:cubicBezTo>
                    <a:pt x="63938" y="67728"/>
                    <a:pt x="100768" y="39788"/>
                    <a:pt x="126168" y="24548"/>
                  </a:cubicBezTo>
                  <a:cubicBezTo>
                    <a:pt x="145218" y="14388"/>
                    <a:pt x="156648" y="10578"/>
                    <a:pt x="178238" y="6768"/>
                  </a:cubicBezTo>
                  <a:cubicBezTo>
                    <a:pt x="211258" y="418"/>
                    <a:pt x="258248" y="-3392"/>
                    <a:pt x="307778" y="4228"/>
                  </a:cubicBezTo>
                  <a:cubicBezTo>
                    <a:pt x="375088" y="14388"/>
                    <a:pt x="463988" y="48678"/>
                    <a:pt x="545268" y="81698"/>
                  </a:cubicBezTo>
                  <a:cubicBezTo>
                    <a:pt x="639248" y="118528"/>
                    <a:pt x="745928" y="174408"/>
                    <a:pt x="836098" y="221398"/>
                  </a:cubicBezTo>
                  <a:cubicBezTo>
                    <a:pt x="917378" y="264578"/>
                    <a:pt x="985958" y="307758"/>
                    <a:pt x="1062158" y="353478"/>
                  </a:cubicBezTo>
                  <a:cubicBezTo>
                    <a:pt x="1139628" y="401738"/>
                    <a:pt x="1220908" y="448728"/>
                    <a:pt x="1294568" y="500798"/>
                  </a:cubicBezTo>
                  <a:cubicBezTo>
                    <a:pt x="1365688" y="550328"/>
                    <a:pt x="1425378" y="615098"/>
                    <a:pt x="1496498" y="658278"/>
                  </a:cubicBezTo>
                  <a:cubicBezTo>
                    <a:pt x="1562538" y="700188"/>
                    <a:pt x="1632388" y="717968"/>
                    <a:pt x="1706048" y="758608"/>
                  </a:cubicBezTo>
                  <a:cubicBezTo>
                    <a:pt x="1793678" y="808138"/>
                    <a:pt x="1952428" y="877988"/>
                    <a:pt x="1984178" y="940218"/>
                  </a:cubicBezTo>
                  <a:cubicBezTo>
                    <a:pt x="2001958" y="975778"/>
                    <a:pt x="1985448" y="1020228"/>
                    <a:pt x="1979098" y="1049438"/>
                  </a:cubicBezTo>
                  <a:cubicBezTo>
                    <a:pt x="1974018" y="1069758"/>
                    <a:pt x="1966398" y="1083728"/>
                    <a:pt x="1956238" y="1100238"/>
                  </a:cubicBezTo>
                  <a:cubicBezTo>
                    <a:pt x="1947348" y="1115478"/>
                    <a:pt x="1938458" y="1129448"/>
                    <a:pt x="1923218" y="1143418"/>
                  </a:cubicBezTo>
                  <a:cubicBezTo>
                    <a:pt x="1900358" y="1163738"/>
                    <a:pt x="1863528" y="1190408"/>
                    <a:pt x="1830508" y="1200568"/>
                  </a:cubicBezTo>
                  <a:cubicBezTo>
                    <a:pt x="1796218" y="1211998"/>
                    <a:pt x="1750498" y="1211998"/>
                    <a:pt x="1721288" y="1208188"/>
                  </a:cubicBezTo>
                  <a:cubicBezTo>
                    <a:pt x="1699698" y="1206918"/>
                    <a:pt x="1686998" y="1201838"/>
                    <a:pt x="1667948" y="1192948"/>
                  </a:cubicBezTo>
                  <a:cubicBezTo>
                    <a:pt x="1641278" y="1178978"/>
                    <a:pt x="1603178" y="1153578"/>
                    <a:pt x="1581588" y="1125638"/>
                  </a:cubicBezTo>
                  <a:cubicBezTo>
                    <a:pt x="1558728" y="1098968"/>
                    <a:pt x="1552378" y="1034198"/>
                    <a:pt x="1535868" y="1026578"/>
                  </a:cubicBezTo>
                  <a:cubicBezTo>
                    <a:pt x="1526978" y="1022768"/>
                    <a:pt x="1520628" y="1038008"/>
                    <a:pt x="1507928" y="1035468"/>
                  </a:cubicBezTo>
                  <a:cubicBezTo>
                    <a:pt x="1472368" y="1025308"/>
                    <a:pt x="1384738" y="903388"/>
                    <a:pt x="1319968" y="848778"/>
                  </a:cubicBezTo>
                  <a:cubicBezTo>
                    <a:pt x="1259008" y="796708"/>
                    <a:pt x="1200588" y="749718"/>
                    <a:pt x="1132008" y="711618"/>
                  </a:cubicBezTo>
                  <a:cubicBezTo>
                    <a:pt x="1059618" y="670978"/>
                    <a:pt x="1001198" y="645578"/>
                    <a:pt x="895788" y="617638"/>
                  </a:cubicBezTo>
                  <a:cubicBezTo>
                    <a:pt x="702748" y="565568"/>
                    <a:pt x="149028" y="632878"/>
                    <a:pt x="46158" y="495718"/>
                  </a:cubicBezTo>
                  <a:cubicBezTo>
                    <a:pt x="-30042" y="394118"/>
                    <a:pt x="109658" y="37248"/>
                    <a:pt x="109658" y="37248"/>
                  </a:cubicBezTo>
                </a:path>
              </a:pathLst>
            </a:custGeom>
            <a:solidFill>
              <a:srgbClr val="4B72BF">
                <a:alpha val="24706"/>
              </a:srgbClr>
            </a:solidFill>
            <a:ln cap="sq">
              <a:noFill/>
              <a:prstDash val="solid"/>
              <a:miter/>
            </a:ln>
          </p:spPr>
          <p:txBody>
            <a:bodyPr/>
            <a:lstStyle/>
            <a:p>
              <a:endParaRPr lang="en-US"/>
            </a:p>
          </p:txBody>
        </p:sp>
      </p:grpSp>
      <p:grpSp>
        <p:nvGrpSpPr>
          <p:cNvPr id="22" name="Group 22"/>
          <p:cNvGrpSpPr/>
          <p:nvPr/>
        </p:nvGrpSpPr>
        <p:grpSpPr>
          <a:xfrm>
            <a:off x="4142422" y="5955152"/>
            <a:ext cx="1619250" cy="926782"/>
            <a:chOff x="0" y="0"/>
            <a:chExt cx="2159000" cy="1235710"/>
          </a:xfrm>
        </p:grpSpPr>
        <p:sp>
          <p:nvSpPr>
            <p:cNvPr id="23" name="Freeform 23"/>
            <p:cNvSpPr/>
            <p:nvPr/>
          </p:nvSpPr>
          <p:spPr>
            <a:xfrm>
              <a:off x="48500" y="49613"/>
              <a:ext cx="2059719" cy="1134027"/>
            </a:xfrm>
            <a:custGeom>
              <a:avLst/>
              <a:gdLst/>
              <a:ahLst/>
              <a:cxnLst/>
              <a:rect l="l" t="t" r="r" b="b"/>
              <a:pathLst>
                <a:path w="2059719" h="1134027">
                  <a:moveTo>
                    <a:pt x="1831100" y="1134027"/>
                  </a:moveTo>
                  <a:cubicBezTo>
                    <a:pt x="1226580" y="937177"/>
                    <a:pt x="1150380" y="907967"/>
                    <a:pt x="1041160" y="854627"/>
                  </a:cubicBezTo>
                  <a:cubicBezTo>
                    <a:pt x="900190" y="784777"/>
                    <a:pt x="702070" y="650157"/>
                    <a:pt x="568720" y="584117"/>
                  </a:cubicBezTo>
                  <a:cubicBezTo>
                    <a:pt x="477280" y="538397"/>
                    <a:pt x="407430" y="507917"/>
                    <a:pt x="329960" y="482517"/>
                  </a:cubicBezTo>
                  <a:cubicBezTo>
                    <a:pt x="260110" y="459657"/>
                    <a:pt x="175020" y="459657"/>
                    <a:pt x="124220" y="432987"/>
                  </a:cubicBezTo>
                  <a:cubicBezTo>
                    <a:pt x="87390" y="413937"/>
                    <a:pt x="61990" y="389807"/>
                    <a:pt x="41670" y="360597"/>
                  </a:cubicBezTo>
                  <a:cubicBezTo>
                    <a:pt x="21350" y="331387"/>
                    <a:pt x="7380" y="293287"/>
                    <a:pt x="3570" y="257727"/>
                  </a:cubicBezTo>
                  <a:cubicBezTo>
                    <a:pt x="-1510" y="223437"/>
                    <a:pt x="3570" y="182797"/>
                    <a:pt x="16270" y="149777"/>
                  </a:cubicBezTo>
                  <a:cubicBezTo>
                    <a:pt x="28970" y="116757"/>
                    <a:pt x="56910" y="79927"/>
                    <a:pt x="77230" y="59607"/>
                  </a:cubicBezTo>
                  <a:cubicBezTo>
                    <a:pt x="92470" y="44367"/>
                    <a:pt x="103900" y="36747"/>
                    <a:pt x="122950" y="27857"/>
                  </a:cubicBezTo>
                  <a:cubicBezTo>
                    <a:pt x="149620" y="15157"/>
                    <a:pt x="185180" y="4997"/>
                    <a:pt x="229630" y="1187"/>
                  </a:cubicBezTo>
                  <a:cubicBezTo>
                    <a:pt x="300750" y="-3893"/>
                    <a:pt x="388380" y="7537"/>
                    <a:pt x="511570" y="31667"/>
                  </a:cubicBezTo>
                  <a:cubicBezTo>
                    <a:pt x="752870" y="78657"/>
                    <a:pt x="1343420" y="246297"/>
                    <a:pt x="1570750" y="341547"/>
                  </a:cubicBezTo>
                  <a:cubicBezTo>
                    <a:pt x="1687590" y="389807"/>
                    <a:pt x="1740930" y="425367"/>
                    <a:pt x="1822210" y="478707"/>
                  </a:cubicBezTo>
                  <a:cubicBezTo>
                    <a:pt x="1904760" y="533317"/>
                    <a:pt x="2058430" y="594277"/>
                    <a:pt x="2059700" y="665397"/>
                  </a:cubicBezTo>
                  <a:cubicBezTo>
                    <a:pt x="2062240" y="751757"/>
                    <a:pt x="1801890" y="965117"/>
                    <a:pt x="1712990" y="963847"/>
                  </a:cubicBezTo>
                  <a:cubicBezTo>
                    <a:pt x="1655840" y="962577"/>
                    <a:pt x="1632980" y="868597"/>
                    <a:pt x="1574560" y="833037"/>
                  </a:cubicBezTo>
                  <a:cubicBezTo>
                    <a:pt x="1503440" y="789857"/>
                    <a:pt x="1419620" y="774617"/>
                    <a:pt x="1304050" y="736517"/>
                  </a:cubicBezTo>
                  <a:cubicBezTo>
                    <a:pt x="1100850" y="670477"/>
                    <a:pt x="663970" y="533317"/>
                    <a:pt x="455690" y="488867"/>
                  </a:cubicBezTo>
                  <a:cubicBezTo>
                    <a:pt x="338850" y="464737"/>
                    <a:pt x="230900" y="466007"/>
                    <a:pt x="176290" y="452037"/>
                  </a:cubicBezTo>
                  <a:cubicBezTo>
                    <a:pt x="150890" y="445687"/>
                    <a:pt x="142000" y="443147"/>
                    <a:pt x="124220" y="432987"/>
                  </a:cubicBezTo>
                  <a:cubicBezTo>
                    <a:pt x="98820" y="417747"/>
                    <a:pt x="61990" y="389807"/>
                    <a:pt x="41670" y="360597"/>
                  </a:cubicBezTo>
                  <a:cubicBezTo>
                    <a:pt x="21350" y="331387"/>
                    <a:pt x="8650" y="288207"/>
                    <a:pt x="3570" y="257727"/>
                  </a:cubicBezTo>
                  <a:cubicBezTo>
                    <a:pt x="-240" y="237407"/>
                    <a:pt x="-1510" y="223437"/>
                    <a:pt x="2300" y="203117"/>
                  </a:cubicBezTo>
                  <a:cubicBezTo>
                    <a:pt x="8650" y="173907"/>
                    <a:pt x="21350" y="129457"/>
                    <a:pt x="41670" y="100247"/>
                  </a:cubicBezTo>
                  <a:cubicBezTo>
                    <a:pt x="61990" y="71037"/>
                    <a:pt x="97550" y="43097"/>
                    <a:pt x="122950" y="27857"/>
                  </a:cubicBezTo>
                  <a:cubicBezTo>
                    <a:pt x="140730" y="16427"/>
                    <a:pt x="153430" y="12617"/>
                    <a:pt x="175020" y="8807"/>
                  </a:cubicBezTo>
                  <a:cubicBezTo>
                    <a:pt x="208040" y="2457"/>
                    <a:pt x="248680" y="-83"/>
                    <a:pt x="305830" y="11347"/>
                  </a:cubicBezTo>
                  <a:cubicBezTo>
                    <a:pt x="421400" y="31667"/>
                    <a:pt x="652540" y="119297"/>
                    <a:pt x="811290" y="192957"/>
                  </a:cubicBezTo>
                  <a:cubicBezTo>
                    <a:pt x="966230" y="265347"/>
                    <a:pt x="1122440" y="384727"/>
                    <a:pt x="1248170" y="446957"/>
                  </a:cubicBezTo>
                  <a:cubicBezTo>
                    <a:pt x="1339610" y="491407"/>
                    <a:pt x="1395490" y="512997"/>
                    <a:pt x="1490740" y="547287"/>
                  </a:cubicBezTo>
                  <a:cubicBezTo>
                    <a:pt x="1624090" y="594277"/>
                    <a:pt x="1925080" y="594277"/>
                    <a:pt x="1977150" y="697147"/>
                  </a:cubicBezTo>
                  <a:cubicBezTo>
                    <a:pt x="2027950" y="794937"/>
                    <a:pt x="1831100" y="1134027"/>
                    <a:pt x="1831100" y="1134027"/>
                  </a:cubicBezTo>
                </a:path>
              </a:pathLst>
            </a:custGeom>
            <a:solidFill>
              <a:srgbClr val="4B72BF">
                <a:alpha val="24706"/>
              </a:srgbClr>
            </a:solidFill>
            <a:ln cap="sq">
              <a:noFill/>
              <a:prstDash val="solid"/>
              <a:miter/>
            </a:ln>
          </p:spPr>
          <p:txBody>
            <a:bodyPr/>
            <a:lstStyle/>
            <a:p>
              <a:endParaRPr lang="en-US"/>
            </a:p>
          </p:txBody>
        </p:sp>
      </p:grpSp>
      <p:grpSp>
        <p:nvGrpSpPr>
          <p:cNvPr id="24" name="Group 24"/>
          <p:cNvGrpSpPr/>
          <p:nvPr/>
        </p:nvGrpSpPr>
        <p:grpSpPr>
          <a:xfrm>
            <a:off x="4135755" y="5895144"/>
            <a:ext cx="1632585" cy="1007745"/>
            <a:chOff x="0" y="0"/>
            <a:chExt cx="2176780" cy="1343660"/>
          </a:xfrm>
        </p:grpSpPr>
        <p:sp>
          <p:nvSpPr>
            <p:cNvPr id="25" name="Freeform 25"/>
            <p:cNvSpPr/>
            <p:nvPr/>
          </p:nvSpPr>
          <p:spPr>
            <a:xfrm>
              <a:off x="48592" y="50760"/>
              <a:ext cx="2079255" cy="1241796"/>
            </a:xfrm>
            <a:custGeom>
              <a:avLst/>
              <a:gdLst/>
              <a:ahLst/>
              <a:cxnLst/>
              <a:rect l="l" t="t" r="r" b="b"/>
              <a:pathLst>
                <a:path w="2079255" h="1241796">
                  <a:moveTo>
                    <a:pt x="1888158" y="1188760"/>
                  </a:moveTo>
                  <a:cubicBezTo>
                    <a:pt x="1516048" y="1014770"/>
                    <a:pt x="983918" y="699810"/>
                    <a:pt x="746428" y="602020"/>
                  </a:cubicBezTo>
                  <a:cubicBezTo>
                    <a:pt x="615618" y="547410"/>
                    <a:pt x="536878" y="533440"/>
                    <a:pt x="431468" y="504230"/>
                  </a:cubicBezTo>
                  <a:cubicBezTo>
                    <a:pt x="327328" y="475020"/>
                    <a:pt x="173658" y="453430"/>
                    <a:pt x="117778" y="428030"/>
                  </a:cubicBezTo>
                  <a:cubicBezTo>
                    <a:pt x="94918" y="417870"/>
                    <a:pt x="87298" y="411520"/>
                    <a:pt x="73328" y="396280"/>
                  </a:cubicBezTo>
                  <a:cubicBezTo>
                    <a:pt x="53008" y="374690"/>
                    <a:pt x="25068" y="337860"/>
                    <a:pt x="12368" y="304840"/>
                  </a:cubicBezTo>
                  <a:cubicBezTo>
                    <a:pt x="938" y="270550"/>
                    <a:pt x="-2872" y="229910"/>
                    <a:pt x="2208" y="195620"/>
                  </a:cubicBezTo>
                  <a:cubicBezTo>
                    <a:pt x="7288" y="160060"/>
                    <a:pt x="22528" y="123230"/>
                    <a:pt x="42848" y="94020"/>
                  </a:cubicBezTo>
                  <a:cubicBezTo>
                    <a:pt x="64438" y="64810"/>
                    <a:pt x="94918" y="39410"/>
                    <a:pt x="126668" y="22900"/>
                  </a:cubicBezTo>
                  <a:cubicBezTo>
                    <a:pt x="158418" y="7660"/>
                    <a:pt x="190168" y="40"/>
                    <a:pt x="233348" y="40"/>
                  </a:cubicBezTo>
                  <a:cubicBezTo>
                    <a:pt x="303198" y="-1230"/>
                    <a:pt x="420038" y="27980"/>
                    <a:pt x="507668" y="49570"/>
                  </a:cubicBezTo>
                  <a:cubicBezTo>
                    <a:pt x="588948" y="69890"/>
                    <a:pt x="646098" y="90210"/>
                    <a:pt x="738808" y="121960"/>
                  </a:cubicBezTo>
                  <a:cubicBezTo>
                    <a:pt x="879778" y="170220"/>
                    <a:pt x="1122348" y="251500"/>
                    <a:pt x="1269668" y="318810"/>
                  </a:cubicBezTo>
                  <a:cubicBezTo>
                    <a:pt x="1380158" y="369610"/>
                    <a:pt x="1465248" y="425490"/>
                    <a:pt x="1550338" y="475020"/>
                  </a:cubicBezTo>
                  <a:cubicBezTo>
                    <a:pt x="1622728" y="518200"/>
                    <a:pt x="1683688" y="547410"/>
                    <a:pt x="1748458" y="598210"/>
                  </a:cubicBezTo>
                  <a:cubicBezTo>
                    <a:pt x="1823388" y="659170"/>
                    <a:pt x="1951658" y="729020"/>
                    <a:pt x="1969438" y="821730"/>
                  </a:cubicBezTo>
                  <a:cubicBezTo>
                    <a:pt x="1989758" y="933490"/>
                    <a:pt x="1870378" y="1223050"/>
                    <a:pt x="1786558" y="1240830"/>
                  </a:cubicBezTo>
                  <a:cubicBezTo>
                    <a:pt x="1710358" y="1257340"/>
                    <a:pt x="1607488" y="1057950"/>
                    <a:pt x="1498268" y="976670"/>
                  </a:cubicBezTo>
                  <a:cubicBezTo>
                    <a:pt x="1376348" y="887770"/>
                    <a:pt x="1235378" y="807760"/>
                    <a:pt x="1082978" y="736640"/>
                  </a:cubicBezTo>
                  <a:cubicBezTo>
                    <a:pt x="915338" y="657900"/>
                    <a:pt x="701978" y="586780"/>
                    <a:pt x="530528" y="533440"/>
                  </a:cubicBezTo>
                  <a:cubicBezTo>
                    <a:pt x="384478" y="487720"/>
                    <a:pt x="185088" y="459780"/>
                    <a:pt x="117778" y="428030"/>
                  </a:cubicBezTo>
                  <a:cubicBezTo>
                    <a:pt x="93648" y="416600"/>
                    <a:pt x="87298" y="411520"/>
                    <a:pt x="73328" y="396280"/>
                  </a:cubicBezTo>
                  <a:cubicBezTo>
                    <a:pt x="53008" y="374690"/>
                    <a:pt x="25068" y="337860"/>
                    <a:pt x="12368" y="304840"/>
                  </a:cubicBezTo>
                  <a:cubicBezTo>
                    <a:pt x="938" y="270550"/>
                    <a:pt x="-2872" y="229910"/>
                    <a:pt x="2208" y="195620"/>
                  </a:cubicBezTo>
                  <a:cubicBezTo>
                    <a:pt x="7288" y="160060"/>
                    <a:pt x="22528" y="123230"/>
                    <a:pt x="42848" y="94020"/>
                  </a:cubicBezTo>
                  <a:cubicBezTo>
                    <a:pt x="64438" y="64810"/>
                    <a:pt x="94918" y="39410"/>
                    <a:pt x="126668" y="22900"/>
                  </a:cubicBezTo>
                  <a:cubicBezTo>
                    <a:pt x="158418" y="7660"/>
                    <a:pt x="187628" y="40"/>
                    <a:pt x="233348" y="40"/>
                  </a:cubicBezTo>
                  <a:cubicBezTo>
                    <a:pt x="313358" y="-1230"/>
                    <a:pt x="456868" y="40680"/>
                    <a:pt x="561008" y="66080"/>
                  </a:cubicBezTo>
                  <a:cubicBezTo>
                    <a:pt x="658798" y="88940"/>
                    <a:pt x="755318" y="114340"/>
                    <a:pt x="842948" y="146090"/>
                  </a:cubicBezTo>
                  <a:cubicBezTo>
                    <a:pt x="924228" y="175300"/>
                    <a:pt x="972488" y="199430"/>
                    <a:pt x="1071548" y="248960"/>
                  </a:cubicBezTo>
                  <a:cubicBezTo>
                    <a:pt x="1262048" y="342940"/>
                    <a:pt x="1719248" y="607100"/>
                    <a:pt x="1895778" y="690920"/>
                  </a:cubicBezTo>
                  <a:cubicBezTo>
                    <a:pt x="1977058" y="729020"/>
                    <a:pt x="2055798" y="715050"/>
                    <a:pt x="2076118" y="765850"/>
                  </a:cubicBezTo>
                  <a:cubicBezTo>
                    <a:pt x="2107868" y="844590"/>
                    <a:pt x="1888158" y="1188760"/>
                    <a:pt x="1888158" y="1188760"/>
                  </a:cubicBezTo>
                </a:path>
              </a:pathLst>
            </a:custGeom>
            <a:solidFill>
              <a:srgbClr val="4B72BF">
                <a:alpha val="24706"/>
              </a:srgbClr>
            </a:solidFill>
            <a:ln cap="sq">
              <a:noFill/>
              <a:prstDash val="solid"/>
              <a:miter/>
            </a:ln>
          </p:spPr>
          <p:txBody>
            <a:bodyPr/>
            <a:lstStyle/>
            <a:p>
              <a:endParaRPr lang="en-US"/>
            </a:p>
          </p:txBody>
        </p:sp>
      </p:grpSp>
      <p:grpSp>
        <p:nvGrpSpPr>
          <p:cNvPr id="26" name="Group 26"/>
          <p:cNvGrpSpPr/>
          <p:nvPr/>
        </p:nvGrpSpPr>
        <p:grpSpPr>
          <a:xfrm>
            <a:off x="4225290" y="5954199"/>
            <a:ext cx="1544002" cy="927735"/>
            <a:chOff x="0" y="0"/>
            <a:chExt cx="2058670" cy="1236980"/>
          </a:xfrm>
        </p:grpSpPr>
        <p:sp>
          <p:nvSpPr>
            <p:cNvPr id="27" name="Freeform 27"/>
            <p:cNvSpPr/>
            <p:nvPr/>
          </p:nvSpPr>
          <p:spPr>
            <a:xfrm>
              <a:off x="47275" y="33410"/>
              <a:ext cx="1962465" cy="1152770"/>
            </a:xfrm>
            <a:custGeom>
              <a:avLst/>
              <a:gdLst/>
              <a:ahLst/>
              <a:cxnLst/>
              <a:rect l="l" t="t" r="r" b="b"/>
              <a:pathLst>
                <a:path w="1962465" h="1152770">
                  <a:moveTo>
                    <a:pt x="1735805" y="1152770"/>
                  </a:moveTo>
                  <a:cubicBezTo>
                    <a:pt x="947135" y="752720"/>
                    <a:pt x="611855" y="635880"/>
                    <a:pt x="416275" y="549520"/>
                  </a:cubicBezTo>
                  <a:cubicBezTo>
                    <a:pt x="293085" y="493640"/>
                    <a:pt x="121635" y="459350"/>
                    <a:pt x="116555" y="402200"/>
                  </a:cubicBezTo>
                  <a:cubicBezTo>
                    <a:pt x="111475" y="345050"/>
                    <a:pt x="296895" y="225670"/>
                    <a:pt x="389605" y="205350"/>
                  </a:cubicBezTo>
                  <a:cubicBezTo>
                    <a:pt x="470885" y="188840"/>
                    <a:pt x="542005" y="226940"/>
                    <a:pt x="637255" y="258690"/>
                  </a:cubicBezTo>
                  <a:cubicBezTo>
                    <a:pt x="782035" y="306950"/>
                    <a:pt x="1015715" y="447920"/>
                    <a:pt x="1159225" y="497450"/>
                  </a:cubicBezTo>
                  <a:cubicBezTo>
                    <a:pt x="1255745" y="530470"/>
                    <a:pt x="1326865" y="533010"/>
                    <a:pt x="1408145" y="558410"/>
                  </a:cubicBezTo>
                  <a:cubicBezTo>
                    <a:pt x="1489425" y="582540"/>
                    <a:pt x="1573245" y="605400"/>
                    <a:pt x="1645635" y="646040"/>
                  </a:cubicBezTo>
                  <a:cubicBezTo>
                    <a:pt x="1715485" y="686680"/>
                    <a:pt x="1832325" y="803520"/>
                    <a:pt x="1834865" y="799710"/>
                  </a:cubicBezTo>
                  <a:cubicBezTo>
                    <a:pt x="1837405" y="798440"/>
                    <a:pt x="1787875" y="719700"/>
                    <a:pt x="1762475" y="724780"/>
                  </a:cubicBezTo>
                  <a:cubicBezTo>
                    <a:pt x="1709135" y="734940"/>
                    <a:pt x="1658335" y="1123560"/>
                    <a:pt x="1584675" y="1145150"/>
                  </a:cubicBezTo>
                  <a:cubicBezTo>
                    <a:pt x="1536415" y="1160390"/>
                    <a:pt x="1497045" y="1072760"/>
                    <a:pt x="1423385" y="1038470"/>
                  </a:cubicBezTo>
                  <a:cubicBezTo>
                    <a:pt x="1295115" y="977510"/>
                    <a:pt x="1034765" y="930520"/>
                    <a:pt x="859505" y="863210"/>
                  </a:cubicBezTo>
                  <a:cubicBezTo>
                    <a:pt x="698215" y="800980"/>
                    <a:pt x="528035" y="722240"/>
                    <a:pt x="407385" y="653660"/>
                  </a:cubicBezTo>
                  <a:cubicBezTo>
                    <a:pt x="319755" y="604130"/>
                    <a:pt x="257525" y="562220"/>
                    <a:pt x="190215" y="507610"/>
                  </a:cubicBezTo>
                  <a:cubicBezTo>
                    <a:pt x="122905" y="453000"/>
                    <a:pt x="20035" y="402200"/>
                    <a:pt x="3525" y="328540"/>
                  </a:cubicBezTo>
                  <a:cubicBezTo>
                    <a:pt x="-15525" y="243450"/>
                    <a:pt x="45435" y="63110"/>
                    <a:pt x="119095" y="17390"/>
                  </a:cubicBezTo>
                  <a:cubicBezTo>
                    <a:pt x="194025" y="-28330"/>
                    <a:pt x="354045" y="27550"/>
                    <a:pt x="449295" y="54220"/>
                  </a:cubicBezTo>
                  <a:cubicBezTo>
                    <a:pt x="529305" y="78350"/>
                    <a:pt x="568675" y="116450"/>
                    <a:pt x="660115" y="157090"/>
                  </a:cubicBezTo>
                  <a:cubicBezTo>
                    <a:pt x="826485" y="229480"/>
                    <a:pt x="1142715" y="339970"/>
                    <a:pt x="1364965" y="442840"/>
                  </a:cubicBezTo>
                  <a:cubicBezTo>
                    <a:pt x="1574515" y="538090"/>
                    <a:pt x="1918685" y="614290"/>
                    <a:pt x="1959325" y="748910"/>
                  </a:cubicBezTo>
                  <a:cubicBezTo>
                    <a:pt x="1993615" y="860670"/>
                    <a:pt x="1735805" y="1152770"/>
                    <a:pt x="1735805" y="1152770"/>
                  </a:cubicBezTo>
                </a:path>
              </a:pathLst>
            </a:custGeom>
            <a:solidFill>
              <a:srgbClr val="4B72BF">
                <a:alpha val="24706"/>
              </a:srgbClr>
            </a:solidFill>
            <a:ln cap="sq">
              <a:noFill/>
              <a:prstDash val="solid"/>
              <a:miter/>
            </a:ln>
          </p:spPr>
          <p:txBody>
            <a:bodyPr/>
            <a:lstStyle/>
            <a:p>
              <a:endParaRPr lang="en-US"/>
            </a:p>
          </p:txBody>
        </p:sp>
      </p:grpSp>
      <p:grpSp>
        <p:nvGrpSpPr>
          <p:cNvPr id="28" name="Group 28"/>
          <p:cNvGrpSpPr/>
          <p:nvPr/>
        </p:nvGrpSpPr>
        <p:grpSpPr>
          <a:xfrm>
            <a:off x="4089083" y="5911337"/>
            <a:ext cx="1732598" cy="1069658"/>
            <a:chOff x="0" y="0"/>
            <a:chExt cx="2310130" cy="1426210"/>
          </a:xfrm>
        </p:grpSpPr>
        <p:sp>
          <p:nvSpPr>
            <p:cNvPr id="29" name="Freeform 29"/>
            <p:cNvSpPr/>
            <p:nvPr/>
          </p:nvSpPr>
          <p:spPr>
            <a:xfrm>
              <a:off x="50710" y="49478"/>
              <a:ext cx="2207664" cy="1324661"/>
            </a:xfrm>
            <a:custGeom>
              <a:avLst/>
              <a:gdLst/>
              <a:ahLst/>
              <a:cxnLst/>
              <a:rect l="l" t="t" r="r" b="b"/>
              <a:pathLst>
                <a:path w="2207664" h="1324661">
                  <a:moveTo>
                    <a:pt x="1913980" y="1324662"/>
                  </a:moveTo>
                  <a:cubicBezTo>
                    <a:pt x="1319620" y="894132"/>
                    <a:pt x="993230" y="711252"/>
                    <a:pt x="750660" y="613462"/>
                  </a:cubicBezTo>
                  <a:cubicBezTo>
                    <a:pt x="551270" y="533452"/>
                    <a:pt x="297270" y="494082"/>
                    <a:pt x="186780" y="454712"/>
                  </a:cubicBezTo>
                  <a:cubicBezTo>
                    <a:pt x="138520" y="436932"/>
                    <a:pt x="111850" y="425502"/>
                    <a:pt x="86450" y="408992"/>
                  </a:cubicBezTo>
                  <a:cubicBezTo>
                    <a:pt x="69940" y="397562"/>
                    <a:pt x="59780" y="387402"/>
                    <a:pt x="48350" y="369622"/>
                  </a:cubicBezTo>
                  <a:cubicBezTo>
                    <a:pt x="30570" y="345492"/>
                    <a:pt x="8980" y="304852"/>
                    <a:pt x="2630" y="270562"/>
                  </a:cubicBezTo>
                  <a:cubicBezTo>
                    <a:pt x="-3720" y="236272"/>
                    <a:pt x="2630" y="190552"/>
                    <a:pt x="8980" y="161342"/>
                  </a:cubicBezTo>
                  <a:cubicBezTo>
                    <a:pt x="14060" y="141022"/>
                    <a:pt x="20410" y="128322"/>
                    <a:pt x="31840" y="110542"/>
                  </a:cubicBezTo>
                  <a:cubicBezTo>
                    <a:pt x="49620" y="86412"/>
                    <a:pt x="78830" y="52122"/>
                    <a:pt x="109310" y="33072"/>
                  </a:cubicBezTo>
                  <a:cubicBezTo>
                    <a:pt x="139790" y="15292"/>
                    <a:pt x="167730" y="2592"/>
                    <a:pt x="213450" y="1322"/>
                  </a:cubicBezTo>
                  <a:cubicBezTo>
                    <a:pt x="307430" y="-2488"/>
                    <a:pt x="580480" y="8942"/>
                    <a:pt x="637630" y="96572"/>
                  </a:cubicBezTo>
                  <a:cubicBezTo>
                    <a:pt x="696050" y="186742"/>
                    <a:pt x="636360" y="490272"/>
                    <a:pt x="548730" y="544882"/>
                  </a:cubicBezTo>
                  <a:cubicBezTo>
                    <a:pt x="464910" y="598222"/>
                    <a:pt x="203290" y="466142"/>
                    <a:pt x="133440" y="438202"/>
                  </a:cubicBezTo>
                  <a:cubicBezTo>
                    <a:pt x="109310" y="426772"/>
                    <a:pt x="102960" y="422962"/>
                    <a:pt x="86450" y="408992"/>
                  </a:cubicBezTo>
                  <a:cubicBezTo>
                    <a:pt x="64860" y="389942"/>
                    <a:pt x="34380" y="355652"/>
                    <a:pt x="19140" y="322632"/>
                  </a:cubicBezTo>
                  <a:cubicBezTo>
                    <a:pt x="5170" y="290882"/>
                    <a:pt x="90" y="245162"/>
                    <a:pt x="90" y="215952"/>
                  </a:cubicBezTo>
                  <a:cubicBezTo>
                    <a:pt x="90" y="194362"/>
                    <a:pt x="3900" y="179122"/>
                    <a:pt x="8980" y="161342"/>
                  </a:cubicBezTo>
                  <a:cubicBezTo>
                    <a:pt x="15330" y="143562"/>
                    <a:pt x="20410" y="128322"/>
                    <a:pt x="31840" y="110542"/>
                  </a:cubicBezTo>
                  <a:cubicBezTo>
                    <a:pt x="49620" y="86412"/>
                    <a:pt x="78830" y="52122"/>
                    <a:pt x="109310" y="33072"/>
                  </a:cubicBezTo>
                  <a:cubicBezTo>
                    <a:pt x="139790" y="15292"/>
                    <a:pt x="184240" y="5132"/>
                    <a:pt x="213450" y="1322"/>
                  </a:cubicBezTo>
                  <a:cubicBezTo>
                    <a:pt x="235040" y="-1218"/>
                    <a:pt x="241390" y="52"/>
                    <a:pt x="269330" y="3862"/>
                  </a:cubicBezTo>
                  <a:cubicBezTo>
                    <a:pt x="359500" y="19102"/>
                    <a:pt x="640170" y="76252"/>
                    <a:pt x="842100" y="152452"/>
                  </a:cubicBezTo>
                  <a:cubicBezTo>
                    <a:pt x="1088480" y="245162"/>
                    <a:pt x="1450430" y="450902"/>
                    <a:pt x="1628230" y="549962"/>
                  </a:cubicBezTo>
                  <a:cubicBezTo>
                    <a:pt x="1722210" y="603302"/>
                    <a:pt x="1760310" y="626162"/>
                    <a:pt x="1839050" y="680772"/>
                  </a:cubicBezTo>
                  <a:cubicBezTo>
                    <a:pt x="1945730" y="755702"/>
                    <a:pt x="2195920" y="861112"/>
                    <a:pt x="2207350" y="969062"/>
                  </a:cubicBezTo>
                  <a:cubicBezTo>
                    <a:pt x="2218780" y="1075742"/>
                    <a:pt x="1913980" y="1324662"/>
                    <a:pt x="1913980" y="1324662"/>
                  </a:cubicBezTo>
                </a:path>
              </a:pathLst>
            </a:custGeom>
            <a:solidFill>
              <a:srgbClr val="4B72BF">
                <a:alpha val="24706"/>
              </a:srgbClr>
            </a:solidFill>
            <a:ln cap="sq">
              <a:noFill/>
              <a:prstDash val="solid"/>
              <a:miter/>
            </a:ln>
          </p:spPr>
          <p:txBody>
            <a:bodyPr/>
            <a:lstStyle/>
            <a:p>
              <a:endParaRPr lang="en-US"/>
            </a:p>
          </p:txBody>
        </p:sp>
      </p:grpSp>
      <p:grpSp>
        <p:nvGrpSpPr>
          <p:cNvPr id="30" name="Group 30"/>
          <p:cNvGrpSpPr/>
          <p:nvPr/>
        </p:nvGrpSpPr>
        <p:grpSpPr>
          <a:xfrm>
            <a:off x="5829300" y="7090532"/>
            <a:ext cx="931545" cy="1434465"/>
            <a:chOff x="0" y="0"/>
            <a:chExt cx="1242060" cy="1912620"/>
          </a:xfrm>
        </p:grpSpPr>
        <p:sp>
          <p:nvSpPr>
            <p:cNvPr id="31" name="Freeform 31"/>
            <p:cNvSpPr/>
            <p:nvPr/>
          </p:nvSpPr>
          <p:spPr>
            <a:xfrm>
              <a:off x="50800" y="49888"/>
              <a:ext cx="1142673" cy="1811226"/>
            </a:xfrm>
            <a:custGeom>
              <a:avLst/>
              <a:gdLst/>
              <a:ahLst/>
              <a:cxnLst/>
              <a:rect l="l" t="t" r="r" b="b"/>
              <a:pathLst>
                <a:path w="1142673" h="1811226">
                  <a:moveTo>
                    <a:pt x="0" y="484782"/>
                  </a:moveTo>
                  <a:cubicBezTo>
                    <a:pt x="195580" y="65682"/>
                    <a:pt x="311150" y="158392"/>
                    <a:pt x="361950" y="134262"/>
                  </a:cubicBezTo>
                  <a:cubicBezTo>
                    <a:pt x="405130" y="115212"/>
                    <a:pt x="408940" y="9802"/>
                    <a:pt x="441960" y="912"/>
                  </a:cubicBezTo>
                  <a:cubicBezTo>
                    <a:pt x="471170" y="-6708"/>
                    <a:pt x="504190" y="35202"/>
                    <a:pt x="542290" y="60602"/>
                  </a:cubicBezTo>
                  <a:cubicBezTo>
                    <a:pt x="594360" y="96162"/>
                    <a:pt x="661670" y="149502"/>
                    <a:pt x="721360" y="204112"/>
                  </a:cubicBezTo>
                  <a:cubicBezTo>
                    <a:pt x="787400" y="263802"/>
                    <a:pt x="862330" y="333652"/>
                    <a:pt x="919480" y="408582"/>
                  </a:cubicBezTo>
                  <a:cubicBezTo>
                    <a:pt x="976630" y="484782"/>
                    <a:pt x="1028700" y="569872"/>
                    <a:pt x="1064260" y="656232"/>
                  </a:cubicBezTo>
                  <a:cubicBezTo>
                    <a:pt x="1101090" y="741322"/>
                    <a:pt x="1125220" y="837842"/>
                    <a:pt x="1136650" y="924202"/>
                  </a:cubicBezTo>
                  <a:cubicBezTo>
                    <a:pt x="1148080" y="1002942"/>
                    <a:pt x="1139190" y="1072792"/>
                    <a:pt x="1139190" y="1155342"/>
                  </a:cubicBezTo>
                  <a:cubicBezTo>
                    <a:pt x="1140460" y="1250592"/>
                    <a:pt x="1145540" y="1377592"/>
                    <a:pt x="1140460" y="1463952"/>
                  </a:cubicBezTo>
                  <a:cubicBezTo>
                    <a:pt x="1135380" y="1524912"/>
                    <a:pt x="1117600" y="1568092"/>
                    <a:pt x="1117600" y="1621432"/>
                  </a:cubicBezTo>
                  <a:cubicBezTo>
                    <a:pt x="1117600" y="1677312"/>
                    <a:pt x="1144270" y="1785262"/>
                    <a:pt x="1139190" y="1791612"/>
                  </a:cubicBezTo>
                  <a:cubicBezTo>
                    <a:pt x="1139190" y="1791612"/>
                    <a:pt x="1139190" y="1791612"/>
                    <a:pt x="1137920" y="1791612"/>
                  </a:cubicBezTo>
                  <a:cubicBezTo>
                    <a:pt x="1117600" y="1791612"/>
                    <a:pt x="704850" y="1809392"/>
                    <a:pt x="685800" y="1810662"/>
                  </a:cubicBezTo>
                  <a:cubicBezTo>
                    <a:pt x="683260" y="1810662"/>
                    <a:pt x="683260" y="1811932"/>
                    <a:pt x="683260" y="1810662"/>
                  </a:cubicBezTo>
                  <a:cubicBezTo>
                    <a:pt x="678180" y="1806852"/>
                    <a:pt x="681990" y="1742082"/>
                    <a:pt x="669290" y="1711602"/>
                  </a:cubicBezTo>
                  <a:cubicBezTo>
                    <a:pt x="655320" y="1678582"/>
                    <a:pt x="626110" y="1660802"/>
                    <a:pt x="600710" y="1622702"/>
                  </a:cubicBezTo>
                  <a:cubicBezTo>
                    <a:pt x="560070" y="1565552"/>
                    <a:pt x="506730" y="1470302"/>
                    <a:pt x="464820" y="1392832"/>
                  </a:cubicBezTo>
                  <a:cubicBezTo>
                    <a:pt x="422910" y="1317902"/>
                    <a:pt x="382270" y="1240432"/>
                    <a:pt x="345440" y="1164232"/>
                  </a:cubicBezTo>
                  <a:cubicBezTo>
                    <a:pt x="311150" y="1091842"/>
                    <a:pt x="283210" y="1021992"/>
                    <a:pt x="248920" y="947062"/>
                  </a:cubicBezTo>
                  <a:cubicBezTo>
                    <a:pt x="210820" y="867052"/>
                    <a:pt x="167640" y="779422"/>
                    <a:pt x="125730" y="700682"/>
                  </a:cubicBezTo>
                  <a:cubicBezTo>
                    <a:pt x="85090" y="625752"/>
                    <a:pt x="0" y="484782"/>
                    <a:pt x="0" y="484782"/>
                  </a:cubicBezTo>
                </a:path>
              </a:pathLst>
            </a:custGeom>
            <a:solidFill>
              <a:srgbClr val="4B72BF">
                <a:alpha val="24706"/>
              </a:srgbClr>
            </a:solidFill>
            <a:ln cap="sq">
              <a:noFill/>
              <a:prstDash val="solid"/>
              <a:miter/>
            </a:ln>
          </p:spPr>
          <p:txBody>
            <a:bodyPr/>
            <a:lstStyle/>
            <a:p>
              <a:endParaRPr lang="en-US"/>
            </a:p>
          </p:txBody>
        </p:sp>
      </p:grpSp>
      <p:grpSp>
        <p:nvGrpSpPr>
          <p:cNvPr id="32" name="Group 32"/>
          <p:cNvGrpSpPr/>
          <p:nvPr/>
        </p:nvGrpSpPr>
        <p:grpSpPr>
          <a:xfrm>
            <a:off x="5876925" y="7032429"/>
            <a:ext cx="936307" cy="1520190"/>
            <a:chOff x="0" y="0"/>
            <a:chExt cx="1248410" cy="2026920"/>
          </a:xfrm>
        </p:grpSpPr>
        <p:sp>
          <p:nvSpPr>
            <p:cNvPr id="33" name="Freeform 33"/>
            <p:cNvSpPr/>
            <p:nvPr/>
          </p:nvSpPr>
          <p:spPr>
            <a:xfrm>
              <a:off x="44734" y="49893"/>
              <a:ext cx="1169773" cy="1927471"/>
            </a:xfrm>
            <a:custGeom>
              <a:avLst/>
              <a:gdLst/>
              <a:ahLst/>
              <a:cxnLst/>
              <a:rect l="l" t="t" r="r" b="b"/>
              <a:pathLst>
                <a:path w="1169773" h="1927471">
                  <a:moveTo>
                    <a:pt x="592806" y="1926227"/>
                  </a:moveTo>
                  <a:cubicBezTo>
                    <a:pt x="467076" y="1220107"/>
                    <a:pt x="428976" y="1136287"/>
                    <a:pt x="394686" y="1041037"/>
                  </a:cubicBezTo>
                  <a:cubicBezTo>
                    <a:pt x="362936" y="952137"/>
                    <a:pt x="337536" y="867047"/>
                    <a:pt x="300706" y="783227"/>
                  </a:cubicBezTo>
                  <a:cubicBezTo>
                    <a:pt x="262606" y="699407"/>
                    <a:pt x="218156" y="611777"/>
                    <a:pt x="171166" y="535577"/>
                  </a:cubicBezTo>
                  <a:cubicBezTo>
                    <a:pt x="126716" y="464457"/>
                    <a:pt x="53056" y="383177"/>
                    <a:pt x="27656" y="338727"/>
                  </a:cubicBezTo>
                  <a:cubicBezTo>
                    <a:pt x="16226" y="317137"/>
                    <a:pt x="11146" y="308247"/>
                    <a:pt x="7336" y="286657"/>
                  </a:cubicBezTo>
                  <a:cubicBezTo>
                    <a:pt x="986" y="257447"/>
                    <a:pt x="-2824" y="211727"/>
                    <a:pt x="6066" y="177437"/>
                  </a:cubicBezTo>
                  <a:cubicBezTo>
                    <a:pt x="13686" y="143147"/>
                    <a:pt x="31466" y="106317"/>
                    <a:pt x="54326" y="79647"/>
                  </a:cubicBezTo>
                  <a:cubicBezTo>
                    <a:pt x="77186" y="52977"/>
                    <a:pt x="110206" y="28847"/>
                    <a:pt x="143226" y="16147"/>
                  </a:cubicBezTo>
                  <a:cubicBezTo>
                    <a:pt x="176246" y="3447"/>
                    <a:pt x="221966" y="-363"/>
                    <a:pt x="252446" y="907"/>
                  </a:cubicBezTo>
                  <a:cubicBezTo>
                    <a:pt x="272766" y="2177"/>
                    <a:pt x="286736" y="4717"/>
                    <a:pt x="305786" y="13607"/>
                  </a:cubicBezTo>
                  <a:cubicBezTo>
                    <a:pt x="333726" y="25037"/>
                    <a:pt x="361666" y="44087"/>
                    <a:pt x="397226" y="74567"/>
                  </a:cubicBezTo>
                  <a:cubicBezTo>
                    <a:pt x="455646" y="124097"/>
                    <a:pt x="547086" y="226967"/>
                    <a:pt x="609316" y="300627"/>
                  </a:cubicBezTo>
                  <a:cubicBezTo>
                    <a:pt x="662656" y="362857"/>
                    <a:pt x="704566" y="417467"/>
                    <a:pt x="749016" y="484777"/>
                  </a:cubicBezTo>
                  <a:cubicBezTo>
                    <a:pt x="798546" y="558437"/>
                    <a:pt x="848076" y="644797"/>
                    <a:pt x="888716" y="724807"/>
                  </a:cubicBezTo>
                  <a:cubicBezTo>
                    <a:pt x="925546" y="798467"/>
                    <a:pt x="952216" y="856887"/>
                    <a:pt x="981426" y="947057"/>
                  </a:cubicBezTo>
                  <a:cubicBezTo>
                    <a:pt x="1024606" y="1076597"/>
                    <a:pt x="1072866" y="1286147"/>
                    <a:pt x="1102076" y="1436007"/>
                  </a:cubicBezTo>
                  <a:cubicBezTo>
                    <a:pt x="1126206" y="1560467"/>
                    <a:pt x="1204946" y="1717947"/>
                    <a:pt x="1151606" y="1782717"/>
                  </a:cubicBezTo>
                  <a:cubicBezTo>
                    <a:pt x="1090646" y="1855107"/>
                    <a:pt x="787116" y="1876697"/>
                    <a:pt x="694406" y="1801767"/>
                  </a:cubicBezTo>
                  <a:cubicBezTo>
                    <a:pt x="592806" y="1720487"/>
                    <a:pt x="639796" y="1409337"/>
                    <a:pt x="602966" y="1264557"/>
                  </a:cubicBezTo>
                  <a:cubicBezTo>
                    <a:pt x="577566" y="1162957"/>
                    <a:pt x="554706" y="1093107"/>
                    <a:pt x="519146" y="1009287"/>
                  </a:cubicBezTo>
                  <a:cubicBezTo>
                    <a:pt x="482316" y="924197"/>
                    <a:pt x="434056" y="836567"/>
                    <a:pt x="384526" y="760367"/>
                  </a:cubicBezTo>
                  <a:cubicBezTo>
                    <a:pt x="338806" y="687977"/>
                    <a:pt x="289276" y="625747"/>
                    <a:pt x="235936" y="563517"/>
                  </a:cubicBezTo>
                  <a:cubicBezTo>
                    <a:pt x="181326" y="500017"/>
                    <a:pt x="98776" y="436517"/>
                    <a:pt x="59406" y="383177"/>
                  </a:cubicBezTo>
                  <a:cubicBezTo>
                    <a:pt x="34006" y="347617"/>
                    <a:pt x="16226" y="320947"/>
                    <a:pt x="7336" y="286657"/>
                  </a:cubicBezTo>
                  <a:cubicBezTo>
                    <a:pt x="-1554" y="252367"/>
                    <a:pt x="-2824" y="211727"/>
                    <a:pt x="6066" y="177437"/>
                  </a:cubicBezTo>
                  <a:cubicBezTo>
                    <a:pt x="13686" y="143147"/>
                    <a:pt x="36546" y="103777"/>
                    <a:pt x="54326" y="79647"/>
                  </a:cubicBezTo>
                  <a:cubicBezTo>
                    <a:pt x="67026" y="63137"/>
                    <a:pt x="77186" y="54247"/>
                    <a:pt x="94966" y="42817"/>
                  </a:cubicBezTo>
                  <a:cubicBezTo>
                    <a:pt x="120366" y="26307"/>
                    <a:pt x="162276" y="7257"/>
                    <a:pt x="196566" y="2177"/>
                  </a:cubicBezTo>
                  <a:cubicBezTo>
                    <a:pt x="232126" y="-2903"/>
                    <a:pt x="272766" y="907"/>
                    <a:pt x="305786" y="13607"/>
                  </a:cubicBezTo>
                  <a:cubicBezTo>
                    <a:pt x="338806" y="25037"/>
                    <a:pt x="364206" y="42817"/>
                    <a:pt x="397226" y="74567"/>
                  </a:cubicBezTo>
                  <a:cubicBezTo>
                    <a:pt x="451836" y="127907"/>
                    <a:pt x="528036" y="248557"/>
                    <a:pt x="580106" y="331107"/>
                  </a:cubicBezTo>
                  <a:cubicBezTo>
                    <a:pt x="624556" y="402227"/>
                    <a:pt x="653766" y="451757"/>
                    <a:pt x="693136" y="539387"/>
                  </a:cubicBezTo>
                  <a:cubicBezTo>
                    <a:pt x="754096" y="676547"/>
                    <a:pt x="837916" y="939437"/>
                    <a:pt x="884906" y="1082947"/>
                  </a:cubicBezTo>
                  <a:cubicBezTo>
                    <a:pt x="914116" y="1174387"/>
                    <a:pt x="933166" y="1234077"/>
                    <a:pt x="953486" y="1312817"/>
                  </a:cubicBezTo>
                  <a:cubicBezTo>
                    <a:pt x="973806" y="1395367"/>
                    <a:pt x="990316" y="1479187"/>
                    <a:pt x="1006826" y="1568087"/>
                  </a:cubicBezTo>
                  <a:cubicBezTo>
                    <a:pt x="1023336" y="1663337"/>
                    <a:pt x="1096996" y="1803037"/>
                    <a:pt x="1050006" y="1865267"/>
                  </a:cubicBezTo>
                  <a:cubicBezTo>
                    <a:pt x="992856" y="1941467"/>
                    <a:pt x="592806" y="1926227"/>
                    <a:pt x="592806" y="1926227"/>
                  </a:cubicBezTo>
                </a:path>
              </a:pathLst>
            </a:custGeom>
            <a:solidFill>
              <a:srgbClr val="4B72BF">
                <a:alpha val="24706"/>
              </a:srgbClr>
            </a:solidFill>
            <a:ln cap="sq">
              <a:noFill/>
              <a:prstDash val="solid"/>
              <a:miter/>
            </a:ln>
          </p:spPr>
          <p:txBody>
            <a:bodyPr/>
            <a:lstStyle/>
            <a:p>
              <a:endParaRPr lang="en-US"/>
            </a:p>
          </p:txBody>
        </p:sp>
      </p:grpSp>
      <p:grpSp>
        <p:nvGrpSpPr>
          <p:cNvPr id="34" name="Group 34"/>
          <p:cNvGrpSpPr/>
          <p:nvPr/>
        </p:nvGrpSpPr>
        <p:grpSpPr>
          <a:xfrm>
            <a:off x="5773103" y="7055289"/>
            <a:ext cx="971550" cy="1715452"/>
            <a:chOff x="0" y="0"/>
            <a:chExt cx="1295400" cy="2287270"/>
          </a:xfrm>
        </p:grpSpPr>
        <p:sp>
          <p:nvSpPr>
            <p:cNvPr id="35" name="Freeform 35"/>
            <p:cNvSpPr/>
            <p:nvPr/>
          </p:nvSpPr>
          <p:spPr>
            <a:xfrm>
              <a:off x="50800" y="30975"/>
              <a:ext cx="1201003" cy="2209091"/>
            </a:xfrm>
            <a:custGeom>
              <a:avLst/>
              <a:gdLst/>
              <a:ahLst/>
              <a:cxnLst/>
              <a:rect l="l" t="t" r="r" b="b"/>
              <a:pathLst>
                <a:path w="1201003" h="2209091">
                  <a:moveTo>
                    <a:pt x="748030" y="1875295"/>
                  </a:moveTo>
                  <a:cubicBezTo>
                    <a:pt x="598170" y="1164095"/>
                    <a:pt x="622300" y="964705"/>
                    <a:pt x="589280" y="822465"/>
                  </a:cubicBezTo>
                  <a:cubicBezTo>
                    <a:pt x="563880" y="714515"/>
                    <a:pt x="533400" y="623075"/>
                    <a:pt x="476250" y="549415"/>
                  </a:cubicBezTo>
                  <a:cubicBezTo>
                    <a:pt x="419100" y="477025"/>
                    <a:pt x="240030" y="409715"/>
                    <a:pt x="248920" y="381775"/>
                  </a:cubicBezTo>
                  <a:cubicBezTo>
                    <a:pt x="257810" y="356375"/>
                    <a:pt x="431800" y="336055"/>
                    <a:pt x="482600" y="375425"/>
                  </a:cubicBezTo>
                  <a:cubicBezTo>
                    <a:pt x="541020" y="417335"/>
                    <a:pt x="515620" y="550685"/>
                    <a:pt x="560070" y="649745"/>
                  </a:cubicBezTo>
                  <a:cubicBezTo>
                    <a:pt x="621030" y="785635"/>
                    <a:pt x="773430" y="960895"/>
                    <a:pt x="848360" y="1099325"/>
                  </a:cubicBezTo>
                  <a:cubicBezTo>
                    <a:pt x="908050" y="1209815"/>
                    <a:pt x="938530" y="1293635"/>
                    <a:pt x="986790" y="1409205"/>
                  </a:cubicBezTo>
                  <a:cubicBezTo>
                    <a:pt x="1046480" y="1555255"/>
                    <a:pt x="1177290" y="1771155"/>
                    <a:pt x="1176020" y="1905775"/>
                  </a:cubicBezTo>
                  <a:cubicBezTo>
                    <a:pt x="1174750" y="2001025"/>
                    <a:pt x="1140460" y="2101355"/>
                    <a:pt x="1079500" y="2147075"/>
                  </a:cubicBezTo>
                  <a:cubicBezTo>
                    <a:pt x="1016000" y="2196605"/>
                    <a:pt x="791210" y="2162315"/>
                    <a:pt x="788670" y="2177555"/>
                  </a:cubicBezTo>
                  <a:cubicBezTo>
                    <a:pt x="787400" y="2185175"/>
                    <a:pt x="862330" y="2204225"/>
                    <a:pt x="861060" y="2205495"/>
                  </a:cubicBezTo>
                  <a:cubicBezTo>
                    <a:pt x="859790" y="2208035"/>
                    <a:pt x="781050" y="2194065"/>
                    <a:pt x="754380" y="2182635"/>
                  </a:cubicBezTo>
                  <a:cubicBezTo>
                    <a:pt x="734060" y="2175015"/>
                    <a:pt x="722630" y="2167395"/>
                    <a:pt x="707390" y="2153425"/>
                  </a:cubicBezTo>
                  <a:cubicBezTo>
                    <a:pt x="685800" y="2133105"/>
                    <a:pt x="656590" y="2097545"/>
                    <a:pt x="642620" y="2065795"/>
                  </a:cubicBezTo>
                  <a:cubicBezTo>
                    <a:pt x="628650" y="2032775"/>
                    <a:pt x="622300" y="1992135"/>
                    <a:pt x="626110" y="1957845"/>
                  </a:cubicBezTo>
                  <a:cubicBezTo>
                    <a:pt x="628650" y="1922285"/>
                    <a:pt x="646430" y="1880375"/>
                    <a:pt x="661670" y="1853705"/>
                  </a:cubicBezTo>
                  <a:cubicBezTo>
                    <a:pt x="671830" y="1835925"/>
                    <a:pt x="680720" y="1824495"/>
                    <a:pt x="697230" y="1811795"/>
                  </a:cubicBezTo>
                  <a:cubicBezTo>
                    <a:pt x="718820" y="1792745"/>
                    <a:pt x="763270" y="1767345"/>
                    <a:pt x="791210" y="1757185"/>
                  </a:cubicBezTo>
                  <a:cubicBezTo>
                    <a:pt x="811530" y="1750835"/>
                    <a:pt x="844550" y="1743215"/>
                    <a:pt x="845820" y="1749565"/>
                  </a:cubicBezTo>
                  <a:cubicBezTo>
                    <a:pt x="850900" y="1759725"/>
                    <a:pt x="647700" y="1853705"/>
                    <a:pt x="656590" y="1886725"/>
                  </a:cubicBezTo>
                  <a:cubicBezTo>
                    <a:pt x="668020" y="1932445"/>
                    <a:pt x="1088390" y="1889265"/>
                    <a:pt x="1108710" y="1950225"/>
                  </a:cubicBezTo>
                  <a:cubicBezTo>
                    <a:pt x="1127760" y="2004835"/>
                    <a:pt x="932180" y="2183905"/>
                    <a:pt x="861060" y="2205495"/>
                  </a:cubicBezTo>
                  <a:cubicBezTo>
                    <a:pt x="821690" y="2218195"/>
                    <a:pt x="781050" y="2194065"/>
                    <a:pt x="754380" y="2182635"/>
                  </a:cubicBezTo>
                  <a:cubicBezTo>
                    <a:pt x="734060" y="2175015"/>
                    <a:pt x="722630" y="2167395"/>
                    <a:pt x="707390" y="2153425"/>
                  </a:cubicBezTo>
                  <a:cubicBezTo>
                    <a:pt x="685800" y="2133105"/>
                    <a:pt x="656590" y="2097545"/>
                    <a:pt x="642620" y="2065795"/>
                  </a:cubicBezTo>
                  <a:cubicBezTo>
                    <a:pt x="628650" y="2032775"/>
                    <a:pt x="622300" y="1992135"/>
                    <a:pt x="626110" y="1957845"/>
                  </a:cubicBezTo>
                  <a:cubicBezTo>
                    <a:pt x="628650" y="1922285"/>
                    <a:pt x="646430" y="1880375"/>
                    <a:pt x="661670" y="1853705"/>
                  </a:cubicBezTo>
                  <a:cubicBezTo>
                    <a:pt x="671830" y="1835925"/>
                    <a:pt x="683260" y="1824495"/>
                    <a:pt x="697230" y="1811795"/>
                  </a:cubicBezTo>
                  <a:cubicBezTo>
                    <a:pt x="709930" y="1799095"/>
                    <a:pt x="721360" y="1787665"/>
                    <a:pt x="740410" y="1778775"/>
                  </a:cubicBezTo>
                  <a:cubicBezTo>
                    <a:pt x="767080" y="1766075"/>
                    <a:pt x="814070" y="1745755"/>
                    <a:pt x="845820" y="1749565"/>
                  </a:cubicBezTo>
                  <a:cubicBezTo>
                    <a:pt x="877570" y="1752105"/>
                    <a:pt x="934720" y="1780045"/>
                    <a:pt x="933450" y="1796555"/>
                  </a:cubicBezTo>
                  <a:cubicBezTo>
                    <a:pt x="930910" y="1821955"/>
                    <a:pt x="745490" y="1900695"/>
                    <a:pt x="690880" y="1874025"/>
                  </a:cubicBezTo>
                  <a:cubicBezTo>
                    <a:pt x="638810" y="1849895"/>
                    <a:pt x="643890" y="1744485"/>
                    <a:pt x="607060" y="1659395"/>
                  </a:cubicBezTo>
                  <a:cubicBezTo>
                    <a:pt x="551180" y="1529855"/>
                    <a:pt x="466090" y="1329195"/>
                    <a:pt x="375920" y="1174255"/>
                  </a:cubicBezTo>
                  <a:cubicBezTo>
                    <a:pt x="284480" y="1015505"/>
                    <a:pt x="119380" y="851675"/>
                    <a:pt x="59690" y="717055"/>
                  </a:cubicBezTo>
                  <a:cubicBezTo>
                    <a:pt x="17780" y="624345"/>
                    <a:pt x="1270" y="548145"/>
                    <a:pt x="0" y="465595"/>
                  </a:cubicBezTo>
                  <a:cubicBezTo>
                    <a:pt x="0" y="386855"/>
                    <a:pt x="15240" y="305575"/>
                    <a:pt x="50800" y="234455"/>
                  </a:cubicBezTo>
                  <a:cubicBezTo>
                    <a:pt x="90170" y="155715"/>
                    <a:pt x="156210" y="55385"/>
                    <a:pt x="233680" y="19825"/>
                  </a:cubicBezTo>
                  <a:cubicBezTo>
                    <a:pt x="309880" y="-14465"/>
                    <a:pt x="427990" y="775"/>
                    <a:pt x="513080" y="27445"/>
                  </a:cubicBezTo>
                  <a:cubicBezTo>
                    <a:pt x="594360" y="52845"/>
                    <a:pt x="670560" y="112535"/>
                    <a:pt x="734060" y="170955"/>
                  </a:cubicBezTo>
                  <a:cubicBezTo>
                    <a:pt x="797560" y="228105"/>
                    <a:pt x="850900" y="296685"/>
                    <a:pt x="895350" y="372885"/>
                  </a:cubicBezTo>
                  <a:cubicBezTo>
                    <a:pt x="941070" y="452895"/>
                    <a:pt x="975360" y="544335"/>
                    <a:pt x="1002030" y="640855"/>
                  </a:cubicBezTo>
                  <a:cubicBezTo>
                    <a:pt x="1032510" y="750075"/>
                    <a:pt x="1047750" y="888505"/>
                    <a:pt x="1059180" y="997725"/>
                  </a:cubicBezTo>
                  <a:cubicBezTo>
                    <a:pt x="1069340" y="1090435"/>
                    <a:pt x="1062990" y="1167905"/>
                    <a:pt x="1074420" y="1255535"/>
                  </a:cubicBezTo>
                  <a:cubicBezTo>
                    <a:pt x="1085850" y="1348245"/>
                    <a:pt x="1108710" y="1449845"/>
                    <a:pt x="1130300" y="1536205"/>
                  </a:cubicBezTo>
                  <a:cubicBezTo>
                    <a:pt x="1149350" y="1613675"/>
                    <a:pt x="1224280" y="1700035"/>
                    <a:pt x="1193800" y="1753375"/>
                  </a:cubicBezTo>
                  <a:cubicBezTo>
                    <a:pt x="1150620" y="1830845"/>
                    <a:pt x="748030" y="1875295"/>
                    <a:pt x="748030" y="1875295"/>
                  </a:cubicBezTo>
                </a:path>
              </a:pathLst>
            </a:custGeom>
            <a:solidFill>
              <a:srgbClr val="4B72BF">
                <a:alpha val="24706"/>
              </a:srgbClr>
            </a:solidFill>
            <a:ln cap="sq">
              <a:noFill/>
              <a:prstDash val="solid"/>
              <a:miter/>
            </a:ln>
          </p:spPr>
          <p:txBody>
            <a:bodyPr/>
            <a:lstStyle/>
            <a:p>
              <a:endParaRPr lang="en-US"/>
            </a:p>
          </p:txBody>
        </p:sp>
      </p:grpSp>
      <p:grpSp>
        <p:nvGrpSpPr>
          <p:cNvPr id="36" name="Group 36"/>
          <p:cNvGrpSpPr/>
          <p:nvPr/>
        </p:nvGrpSpPr>
        <p:grpSpPr>
          <a:xfrm>
            <a:off x="5830253" y="7064814"/>
            <a:ext cx="927735" cy="1534477"/>
            <a:chOff x="0" y="0"/>
            <a:chExt cx="1236980" cy="2045970"/>
          </a:xfrm>
        </p:grpSpPr>
        <p:sp>
          <p:nvSpPr>
            <p:cNvPr id="37" name="Freeform 37"/>
            <p:cNvSpPr/>
            <p:nvPr/>
          </p:nvSpPr>
          <p:spPr>
            <a:xfrm>
              <a:off x="47594" y="50316"/>
              <a:ext cx="1137316" cy="1956447"/>
            </a:xfrm>
            <a:custGeom>
              <a:avLst/>
              <a:gdLst/>
              <a:ahLst/>
              <a:cxnLst/>
              <a:rect l="l" t="t" r="r" b="b"/>
              <a:pathLst>
                <a:path w="1137316" h="1956447">
                  <a:moveTo>
                    <a:pt x="588676" y="1829284"/>
                  </a:moveTo>
                  <a:cubicBezTo>
                    <a:pt x="657256" y="1516864"/>
                    <a:pt x="668686" y="1436854"/>
                    <a:pt x="639476" y="1340334"/>
                  </a:cubicBezTo>
                  <a:cubicBezTo>
                    <a:pt x="596296" y="1198094"/>
                    <a:pt x="423576" y="974574"/>
                    <a:pt x="339756" y="851384"/>
                  </a:cubicBezTo>
                  <a:cubicBezTo>
                    <a:pt x="285146" y="772644"/>
                    <a:pt x="243236" y="733274"/>
                    <a:pt x="197516" y="663424"/>
                  </a:cubicBezTo>
                  <a:cubicBezTo>
                    <a:pt x="146716" y="583414"/>
                    <a:pt x="84486" y="470384"/>
                    <a:pt x="50196" y="397994"/>
                  </a:cubicBezTo>
                  <a:cubicBezTo>
                    <a:pt x="28606" y="349734"/>
                    <a:pt x="9556" y="314174"/>
                    <a:pt x="3206" y="273534"/>
                  </a:cubicBezTo>
                  <a:cubicBezTo>
                    <a:pt x="-3144" y="236704"/>
                    <a:pt x="666" y="193524"/>
                    <a:pt x="8286" y="164314"/>
                  </a:cubicBezTo>
                  <a:cubicBezTo>
                    <a:pt x="12096" y="143994"/>
                    <a:pt x="20986" y="130024"/>
                    <a:pt x="29876" y="113514"/>
                  </a:cubicBezTo>
                  <a:cubicBezTo>
                    <a:pt x="38766" y="98274"/>
                    <a:pt x="47656" y="84304"/>
                    <a:pt x="62896" y="70334"/>
                  </a:cubicBezTo>
                  <a:cubicBezTo>
                    <a:pt x="84486" y="50014"/>
                    <a:pt x="121316" y="23344"/>
                    <a:pt x="155606" y="11914"/>
                  </a:cubicBezTo>
                  <a:cubicBezTo>
                    <a:pt x="188626" y="484"/>
                    <a:pt x="229266" y="-2056"/>
                    <a:pt x="264826" y="3024"/>
                  </a:cubicBezTo>
                  <a:cubicBezTo>
                    <a:pt x="299116" y="9374"/>
                    <a:pt x="328326" y="18264"/>
                    <a:pt x="365156" y="46204"/>
                  </a:cubicBezTo>
                  <a:cubicBezTo>
                    <a:pt x="436276" y="102084"/>
                    <a:pt x="551846" y="263374"/>
                    <a:pt x="614076" y="370054"/>
                  </a:cubicBezTo>
                  <a:cubicBezTo>
                    <a:pt x="666146" y="458954"/>
                    <a:pt x="691546" y="542774"/>
                    <a:pt x="725836" y="634214"/>
                  </a:cubicBezTo>
                  <a:cubicBezTo>
                    <a:pt x="761396" y="730734"/>
                    <a:pt x="798226" y="834874"/>
                    <a:pt x="823626" y="933934"/>
                  </a:cubicBezTo>
                  <a:cubicBezTo>
                    <a:pt x="847756" y="1029184"/>
                    <a:pt x="857916" y="1126974"/>
                    <a:pt x="876966" y="1217144"/>
                  </a:cubicBezTo>
                  <a:cubicBezTo>
                    <a:pt x="896016" y="1302234"/>
                    <a:pt x="917606" y="1394944"/>
                    <a:pt x="939196" y="1460984"/>
                  </a:cubicBezTo>
                  <a:cubicBezTo>
                    <a:pt x="955706" y="1507974"/>
                    <a:pt x="1003966" y="1543534"/>
                    <a:pt x="988726" y="1579094"/>
                  </a:cubicBezTo>
                  <a:cubicBezTo>
                    <a:pt x="959516" y="1647674"/>
                    <a:pt x="572166" y="1758164"/>
                    <a:pt x="562006" y="1745464"/>
                  </a:cubicBezTo>
                  <a:cubicBezTo>
                    <a:pt x="559466" y="1742924"/>
                    <a:pt x="572166" y="1737844"/>
                    <a:pt x="573436" y="1727684"/>
                  </a:cubicBezTo>
                  <a:cubicBezTo>
                    <a:pt x="577246" y="1692124"/>
                    <a:pt x="506126" y="1570204"/>
                    <a:pt x="475646" y="1469874"/>
                  </a:cubicBezTo>
                  <a:cubicBezTo>
                    <a:pt x="435006" y="1332714"/>
                    <a:pt x="413416" y="1137134"/>
                    <a:pt x="362616" y="978384"/>
                  </a:cubicBezTo>
                  <a:cubicBezTo>
                    <a:pt x="313086" y="819634"/>
                    <a:pt x="244506" y="634214"/>
                    <a:pt x="175926" y="518644"/>
                  </a:cubicBezTo>
                  <a:cubicBezTo>
                    <a:pt x="126396" y="436094"/>
                    <a:pt x="45116" y="371324"/>
                    <a:pt x="19716" y="325604"/>
                  </a:cubicBezTo>
                  <a:cubicBezTo>
                    <a:pt x="8286" y="305284"/>
                    <a:pt x="5746" y="295124"/>
                    <a:pt x="3206" y="273534"/>
                  </a:cubicBezTo>
                  <a:cubicBezTo>
                    <a:pt x="-604" y="244324"/>
                    <a:pt x="-1874" y="198604"/>
                    <a:pt x="8286" y="164314"/>
                  </a:cubicBezTo>
                  <a:cubicBezTo>
                    <a:pt x="17176" y="130024"/>
                    <a:pt x="43846" y="93194"/>
                    <a:pt x="62896" y="70334"/>
                  </a:cubicBezTo>
                  <a:cubicBezTo>
                    <a:pt x="76866" y="53824"/>
                    <a:pt x="87026" y="44934"/>
                    <a:pt x="106076" y="34774"/>
                  </a:cubicBezTo>
                  <a:cubicBezTo>
                    <a:pt x="131476" y="20804"/>
                    <a:pt x="174656" y="4294"/>
                    <a:pt x="208946" y="484"/>
                  </a:cubicBezTo>
                  <a:cubicBezTo>
                    <a:pt x="244506" y="-2056"/>
                    <a:pt x="285146" y="5564"/>
                    <a:pt x="316896" y="19534"/>
                  </a:cubicBezTo>
                  <a:cubicBezTo>
                    <a:pt x="349916" y="33504"/>
                    <a:pt x="384206" y="62714"/>
                    <a:pt x="404526" y="85574"/>
                  </a:cubicBezTo>
                  <a:cubicBezTo>
                    <a:pt x="418496" y="100814"/>
                    <a:pt x="437546" y="126214"/>
                    <a:pt x="433736" y="131294"/>
                  </a:cubicBezTo>
                  <a:cubicBezTo>
                    <a:pt x="431196" y="136374"/>
                    <a:pt x="396906" y="114784"/>
                    <a:pt x="393096" y="119864"/>
                  </a:cubicBezTo>
                  <a:cubicBezTo>
                    <a:pt x="384206" y="132564"/>
                    <a:pt x="479456" y="236704"/>
                    <a:pt x="531526" y="316714"/>
                  </a:cubicBezTo>
                  <a:cubicBezTo>
                    <a:pt x="607726" y="434824"/>
                    <a:pt x="718216" y="635484"/>
                    <a:pt x="799496" y="761214"/>
                  </a:cubicBezTo>
                  <a:cubicBezTo>
                    <a:pt x="862996" y="857734"/>
                    <a:pt x="925226" y="927584"/>
                    <a:pt x="974756" y="1011404"/>
                  </a:cubicBezTo>
                  <a:cubicBezTo>
                    <a:pt x="1020476" y="1088874"/>
                    <a:pt x="1062386" y="1166344"/>
                    <a:pt x="1090326" y="1245084"/>
                  </a:cubicBezTo>
                  <a:cubicBezTo>
                    <a:pt x="1115726" y="1321284"/>
                    <a:pt x="1137316" y="1384784"/>
                    <a:pt x="1137316" y="1474954"/>
                  </a:cubicBezTo>
                  <a:cubicBezTo>
                    <a:pt x="1136046" y="1603224"/>
                    <a:pt x="1128426" y="1887704"/>
                    <a:pt x="1035716" y="1944854"/>
                  </a:cubicBezTo>
                  <a:cubicBezTo>
                    <a:pt x="944276" y="2002004"/>
                    <a:pt x="588676" y="1829284"/>
                    <a:pt x="588676" y="1829284"/>
                  </a:cubicBezTo>
                </a:path>
              </a:pathLst>
            </a:custGeom>
            <a:solidFill>
              <a:srgbClr val="4B72BF">
                <a:alpha val="24706"/>
              </a:srgbClr>
            </a:solidFill>
            <a:ln cap="sq">
              <a:noFill/>
              <a:prstDash val="solid"/>
              <a:miter/>
            </a:ln>
          </p:spPr>
          <p:txBody>
            <a:bodyPr/>
            <a:lstStyle/>
            <a:p>
              <a:endParaRPr lang="en-US"/>
            </a:p>
          </p:txBody>
        </p:sp>
      </p:grpSp>
      <p:grpSp>
        <p:nvGrpSpPr>
          <p:cNvPr id="38" name="Group 38"/>
          <p:cNvGrpSpPr/>
          <p:nvPr/>
        </p:nvGrpSpPr>
        <p:grpSpPr>
          <a:xfrm>
            <a:off x="5970270" y="7160064"/>
            <a:ext cx="894398" cy="1406842"/>
            <a:chOff x="0" y="0"/>
            <a:chExt cx="1192530" cy="1875790"/>
          </a:xfrm>
        </p:grpSpPr>
        <p:sp>
          <p:nvSpPr>
            <p:cNvPr id="39" name="Freeform 39"/>
            <p:cNvSpPr/>
            <p:nvPr/>
          </p:nvSpPr>
          <p:spPr>
            <a:xfrm>
              <a:off x="50579" y="37026"/>
              <a:ext cx="1099559" cy="1788025"/>
            </a:xfrm>
            <a:custGeom>
              <a:avLst/>
              <a:gdLst/>
              <a:ahLst/>
              <a:cxnLst/>
              <a:rect l="l" t="t" r="r" b="b"/>
              <a:pathLst>
                <a:path w="1099559" h="1788025">
                  <a:moveTo>
                    <a:pt x="546321" y="1626674"/>
                  </a:moveTo>
                  <a:cubicBezTo>
                    <a:pt x="494251" y="1034854"/>
                    <a:pt x="463771" y="981514"/>
                    <a:pt x="426941" y="888804"/>
                  </a:cubicBezTo>
                  <a:cubicBezTo>
                    <a:pt x="376141" y="763074"/>
                    <a:pt x="232631" y="580194"/>
                    <a:pt x="230091" y="445574"/>
                  </a:cubicBezTo>
                  <a:cubicBezTo>
                    <a:pt x="227551" y="331274"/>
                    <a:pt x="298671" y="139504"/>
                    <a:pt x="354551" y="130614"/>
                  </a:cubicBezTo>
                  <a:cubicBezTo>
                    <a:pt x="406621" y="122994"/>
                    <a:pt x="480281" y="260154"/>
                    <a:pt x="550131" y="375724"/>
                  </a:cubicBezTo>
                  <a:cubicBezTo>
                    <a:pt x="680941" y="592894"/>
                    <a:pt x="910811" y="1168204"/>
                    <a:pt x="993361" y="1382834"/>
                  </a:cubicBezTo>
                  <a:cubicBezTo>
                    <a:pt x="1031461" y="1481894"/>
                    <a:pt x="1051781" y="1536504"/>
                    <a:pt x="1068291" y="1602544"/>
                  </a:cubicBezTo>
                  <a:cubicBezTo>
                    <a:pt x="1080991" y="1654614"/>
                    <a:pt x="1116551" y="1715574"/>
                    <a:pt x="1089881" y="1747324"/>
                  </a:cubicBezTo>
                  <a:cubicBezTo>
                    <a:pt x="1042891" y="1803204"/>
                    <a:pt x="642841" y="1739704"/>
                    <a:pt x="632681" y="1763834"/>
                  </a:cubicBezTo>
                  <a:cubicBezTo>
                    <a:pt x="630141" y="1770184"/>
                    <a:pt x="653001" y="1789234"/>
                    <a:pt x="655541" y="1787964"/>
                  </a:cubicBezTo>
                  <a:cubicBezTo>
                    <a:pt x="664431" y="1782884"/>
                    <a:pt x="607281" y="1648264"/>
                    <a:pt x="566641" y="1546664"/>
                  </a:cubicBezTo>
                  <a:cubicBezTo>
                    <a:pt x="494251" y="1367594"/>
                    <a:pt x="346931" y="1033584"/>
                    <a:pt x="245331" y="811334"/>
                  </a:cubicBezTo>
                  <a:cubicBezTo>
                    <a:pt x="160241" y="623374"/>
                    <a:pt x="5301" y="443034"/>
                    <a:pt x="221" y="295714"/>
                  </a:cubicBezTo>
                  <a:cubicBezTo>
                    <a:pt x="-3589" y="189034"/>
                    <a:pt x="42131" y="53144"/>
                    <a:pt x="111981" y="13774"/>
                  </a:cubicBezTo>
                  <a:cubicBezTo>
                    <a:pt x="181831" y="-24326"/>
                    <a:pt x="330421" y="23934"/>
                    <a:pt x="420591" y="69654"/>
                  </a:cubicBezTo>
                  <a:cubicBezTo>
                    <a:pt x="509491" y="114104"/>
                    <a:pt x="580611" y="190304"/>
                    <a:pt x="649191" y="285554"/>
                  </a:cubicBezTo>
                  <a:cubicBezTo>
                    <a:pt x="739361" y="408744"/>
                    <a:pt x="824451" y="627184"/>
                    <a:pt x="880331" y="770694"/>
                  </a:cubicBezTo>
                  <a:cubicBezTo>
                    <a:pt x="923511" y="878644"/>
                    <a:pt x="950181" y="949764"/>
                    <a:pt x="971771" y="1065334"/>
                  </a:cubicBezTo>
                  <a:cubicBezTo>
                    <a:pt x="999711" y="1216464"/>
                    <a:pt x="1089881" y="1517454"/>
                    <a:pt x="1008601" y="1608894"/>
                  </a:cubicBezTo>
                  <a:cubicBezTo>
                    <a:pt x="933671" y="1691444"/>
                    <a:pt x="546321" y="1626674"/>
                    <a:pt x="546321" y="1626674"/>
                  </a:cubicBezTo>
                </a:path>
              </a:pathLst>
            </a:custGeom>
            <a:solidFill>
              <a:srgbClr val="4B72BF">
                <a:alpha val="24706"/>
              </a:srgbClr>
            </a:solidFill>
            <a:ln cap="sq">
              <a:noFill/>
              <a:prstDash val="solid"/>
              <a:miter/>
            </a:ln>
          </p:spPr>
          <p:txBody>
            <a:bodyPr/>
            <a:lstStyle/>
            <a:p>
              <a:endParaRPr lang="en-US"/>
            </a:p>
          </p:txBody>
        </p:sp>
      </p:grpSp>
      <p:grpSp>
        <p:nvGrpSpPr>
          <p:cNvPr id="40" name="Group 40"/>
          <p:cNvGrpSpPr/>
          <p:nvPr/>
        </p:nvGrpSpPr>
        <p:grpSpPr>
          <a:xfrm>
            <a:off x="5812155" y="7004807"/>
            <a:ext cx="1050608" cy="1674495"/>
            <a:chOff x="0" y="0"/>
            <a:chExt cx="1400810" cy="2232660"/>
          </a:xfrm>
        </p:grpSpPr>
        <p:sp>
          <p:nvSpPr>
            <p:cNvPr id="41" name="Freeform 41"/>
            <p:cNvSpPr/>
            <p:nvPr/>
          </p:nvSpPr>
          <p:spPr>
            <a:xfrm>
              <a:off x="50800" y="41398"/>
              <a:ext cx="1299210" cy="2151619"/>
            </a:xfrm>
            <a:custGeom>
              <a:avLst/>
              <a:gdLst/>
              <a:ahLst/>
              <a:cxnLst/>
              <a:rect l="l" t="t" r="r" b="b"/>
              <a:pathLst>
                <a:path w="1299210" h="2151619">
                  <a:moveTo>
                    <a:pt x="0" y="646942"/>
                  </a:moveTo>
                  <a:cubicBezTo>
                    <a:pt x="21590" y="305312"/>
                    <a:pt x="45720" y="187202"/>
                    <a:pt x="101600" y="122432"/>
                  </a:cubicBezTo>
                  <a:cubicBezTo>
                    <a:pt x="152400" y="62742"/>
                    <a:pt x="236220" y="24642"/>
                    <a:pt x="311150" y="9402"/>
                  </a:cubicBezTo>
                  <a:cubicBezTo>
                    <a:pt x="388620" y="-7108"/>
                    <a:pt x="488950" y="-3298"/>
                    <a:pt x="560070" y="32262"/>
                  </a:cubicBezTo>
                  <a:cubicBezTo>
                    <a:pt x="635000" y="69092"/>
                    <a:pt x="709930" y="187202"/>
                    <a:pt x="745490" y="236732"/>
                  </a:cubicBezTo>
                  <a:cubicBezTo>
                    <a:pt x="762000" y="260862"/>
                    <a:pt x="763270" y="279912"/>
                    <a:pt x="777240" y="296422"/>
                  </a:cubicBezTo>
                  <a:cubicBezTo>
                    <a:pt x="789940" y="314202"/>
                    <a:pt x="806450" y="319282"/>
                    <a:pt x="825500" y="339602"/>
                  </a:cubicBezTo>
                  <a:cubicBezTo>
                    <a:pt x="863600" y="380242"/>
                    <a:pt x="935990" y="465332"/>
                    <a:pt x="980440" y="536452"/>
                  </a:cubicBezTo>
                  <a:cubicBezTo>
                    <a:pt x="1024890" y="607572"/>
                    <a:pt x="1056640" y="682502"/>
                    <a:pt x="1092200" y="765052"/>
                  </a:cubicBezTo>
                  <a:cubicBezTo>
                    <a:pt x="1130300" y="856492"/>
                    <a:pt x="1170940" y="970792"/>
                    <a:pt x="1197610" y="1060962"/>
                  </a:cubicBezTo>
                  <a:cubicBezTo>
                    <a:pt x="1219200" y="1134622"/>
                    <a:pt x="1234440" y="1234952"/>
                    <a:pt x="1243330" y="1264162"/>
                  </a:cubicBezTo>
                  <a:cubicBezTo>
                    <a:pt x="1244600" y="1271782"/>
                    <a:pt x="1247140" y="1275592"/>
                    <a:pt x="1248410" y="1279402"/>
                  </a:cubicBezTo>
                  <a:cubicBezTo>
                    <a:pt x="1248410" y="1280672"/>
                    <a:pt x="1247140" y="1281942"/>
                    <a:pt x="1247140" y="1284482"/>
                  </a:cubicBezTo>
                  <a:cubicBezTo>
                    <a:pt x="1247140" y="1290832"/>
                    <a:pt x="1253490" y="1302262"/>
                    <a:pt x="1254760" y="1320042"/>
                  </a:cubicBezTo>
                  <a:cubicBezTo>
                    <a:pt x="1262380" y="1375922"/>
                    <a:pt x="1262380" y="1596902"/>
                    <a:pt x="1270000" y="1662942"/>
                  </a:cubicBezTo>
                  <a:cubicBezTo>
                    <a:pt x="1272540" y="1689612"/>
                    <a:pt x="1276350" y="1698502"/>
                    <a:pt x="1280160" y="1718822"/>
                  </a:cubicBezTo>
                  <a:cubicBezTo>
                    <a:pt x="1283970" y="1741682"/>
                    <a:pt x="1291590" y="1773432"/>
                    <a:pt x="1294130" y="1792482"/>
                  </a:cubicBezTo>
                  <a:cubicBezTo>
                    <a:pt x="1295400" y="1802642"/>
                    <a:pt x="1295400" y="1810262"/>
                    <a:pt x="1296670" y="1819152"/>
                  </a:cubicBezTo>
                  <a:cubicBezTo>
                    <a:pt x="1296670" y="1828042"/>
                    <a:pt x="1299210" y="1845822"/>
                    <a:pt x="1299210" y="1847092"/>
                  </a:cubicBezTo>
                  <a:cubicBezTo>
                    <a:pt x="1299210" y="1847092"/>
                    <a:pt x="1295400" y="1864872"/>
                    <a:pt x="1294130" y="1873762"/>
                  </a:cubicBezTo>
                  <a:cubicBezTo>
                    <a:pt x="1292860" y="1882652"/>
                    <a:pt x="1290320" y="1900432"/>
                    <a:pt x="1290320" y="1901702"/>
                  </a:cubicBezTo>
                  <a:cubicBezTo>
                    <a:pt x="1290320" y="1901702"/>
                    <a:pt x="1282700" y="1918212"/>
                    <a:pt x="1278890" y="1927102"/>
                  </a:cubicBezTo>
                  <a:cubicBezTo>
                    <a:pt x="1275080" y="1934722"/>
                    <a:pt x="1268730" y="1951232"/>
                    <a:pt x="1268730" y="1952502"/>
                  </a:cubicBezTo>
                  <a:cubicBezTo>
                    <a:pt x="1268730" y="1952502"/>
                    <a:pt x="1257300" y="1966472"/>
                    <a:pt x="1252220" y="1974092"/>
                  </a:cubicBezTo>
                  <a:cubicBezTo>
                    <a:pt x="1245870" y="1981712"/>
                    <a:pt x="1235710" y="1995682"/>
                    <a:pt x="1235710" y="1995682"/>
                  </a:cubicBezTo>
                  <a:cubicBezTo>
                    <a:pt x="1235710" y="1996952"/>
                    <a:pt x="1221740" y="2008382"/>
                    <a:pt x="1214120" y="2013462"/>
                  </a:cubicBezTo>
                  <a:cubicBezTo>
                    <a:pt x="1206500" y="2019812"/>
                    <a:pt x="1193800" y="2031242"/>
                    <a:pt x="1192530" y="2031242"/>
                  </a:cubicBezTo>
                  <a:cubicBezTo>
                    <a:pt x="1192530" y="2031242"/>
                    <a:pt x="1176020" y="2038862"/>
                    <a:pt x="1168400" y="2042672"/>
                  </a:cubicBezTo>
                  <a:cubicBezTo>
                    <a:pt x="1159510" y="2046482"/>
                    <a:pt x="1143000" y="2054102"/>
                    <a:pt x="1143000" y="2055372"/>
                  </a:cubicBezTo>
                  <a:cubicBezTo>
                    <a:pt x="1143000" y="2055372"/>
                    <a:pt x="1127760" y="2054102"/>
                    <a:pt x="1122680" y="2059182"/>
                  </a:cubicBezTo>
                  <a:cubicBezTo>
                    <a:pt x="1111250" y="2070612"/>
                    <a:pt x="1129030" y="2123952"/>
                    <a:pt x="1107440" y="2139192"/>
                  </a:cubicBezTo>
                  <a:cubicBezTo>
                    <a:pt x="1054100" y="2174752"/>
                    <a:pt x="709930" y="2130302"/>
                    <a:pt x="657860" y="2052832"/>
                  </a:cubicBezTo>
                  <a:cubicBezTo>
                    <a:pt x="618490" y="1994412"/>
                    <a:pt x="697230" y="1848362"/>
                    <a:pt x="707390" y="1795022"/>
                  </a:cubicBezTo>
                  <a:cubicBezTo>
                    <a:pt x="712470" y="1772162"/>
                    <a:pt x="721360" y="1765812"/>
                    <a:pt x="716280" y="1744222"/>
                  </a:cubicBezTo>
                  <a:cubicBezTo>
                    <a:pt x="706120" y="1694692"/>
                    <a:pt x="610870" y="1600712"/>
                    <a:pt x="562610" y="1523242"/>
                  </a:cubicBezTo>
                  <a:cubicBezTo>
                    <a:pt x="513080" y="1443232"/>
                    <a:pt x="471170" y="1345442"/>
                    <a:pt x="424180" y="1266702"/>
                  </a:cubicBezTo>
                  <a:cubicBezTo>
                    <a:pt x="382270" y="1196852"/>
                    <a:pt x="347980" y="1135892"/>
                    <a:pt x="298450" y="1072392"/>
                  </a:cubicBezTo>
                  <a:cubicBezTo>
                    <a:pt x="243840" y="1002542"/>
                    <a:pt x="158750" y="940312"/>
                    <a:pt x="107950" y="866652"/>
                  </a:cubicBezTo>
                  <a:cubicBezTo>
                    <a:pt x="60960" y="798072"/>
                    <a:pt x="0" y="646942"/>
                    <a:pt x="0" y="646942"/>
                  </a:cubicBezTo>
                </a:path>
              </a:pathLst>
            </a:custGeom>
            <a:solidFill>
              <a:srgbClr val="4B72BF">
                <a:alpha val="24706"/>
              </a:srgbClr>
            </a:solidFill>
            <a:ln cap="sq">
              <a:noFill/>
              <a:prstDash val="solid"/>
              <a:miter/>
            </a:ln>
          </p:spPr>
          <p:txBody>
            <a:bodyPr/>
            <a:lstStyle/>
            <a:p>
              <a:endParaRPr lang="en-US"/>
            </a:p>
          </p:txBody>
        </p:sp>
      </p:grpSp>
      <p:sp>
        <p:nvSpPr>
          <p:cNvPr id="42" name="TextBox 42"/>
          <p:cNvSpPr txBox="1"/>
          <p:nvPr/>
        </p:nvSpPr>
        <p:spPr>
          <a:xfrm rot="1411906">
            <a:off x="4157735" y="6139669"/>
            <a:ext cx="1526121" cy="511964"/>
          </a:xfrm>
          <a:prstGeom prst="rect">
            <a:avLst/>
          </a:prstGeom>
        </p:spPr>
        <p:txBody>
          <a:bodyPr lIns="0" tIns="0" rIns="0" bIns="0" rtlCol="0" anchor="t">
            <a:spAutoFit/>
          </a:bodyPr>
          <a:lstStyle/>
          <a:p>
            <a:pPr algn="ctr">
              <a:lnSpc>
                <a:spcPts val="3278"/>
              </a:lnSpc>
              <a:spcBef>
                <a:spcPct val="0"/>
              </a:spcBef>
            </a:pPr>
            <a:r>
              <a:rPr lang="en-US" sz="2341" b="1">
                <a:solidFill>
                  <a:srgbClr val="EBEBEB"/>
                </a:solidFill>
                <a:latin typeface="Cocomat Pro Bold"/>
                <a:ea typeface="Cocomat Pro Bold"/>
                <a:cs typeface="Cocomat Pro Bold"/>
                <a:sym typeface="Cocomat Pro Bold"/>
              </a:rPr>
              <a:t>Résidence</a:t>
            </a:r>
          </a:p>
        </p:txBody>
      </p:sp>
      <p:sp>
        <p:nvSpPr>
          <p:cNvPr id="43" name="TextBox 43"/>
          <p:cNvSpPr txBox="1"/>
          <p:nvPr/>
        </p:nvSpPr>
        <p:spPr>
          <a:xfrm rot="3736733">
            <a:off x="5653718" y="7611961"/>
            <a:ext cx="1502085" cy="508510"/>
          </a:xfrm>
          <a:prstGeom prst="rect">
            <a:avLst/>
          </a:prstGeom>
        </p:spPr>
        <p:txBody>
          <a:bodyPr lIns="0" tIns="0" rIns="0" bIns="0" rtlCol="0" anchor="t">
            <a:spAutoFit/>
          </a:bodyPr>
          <a:lstStyle/>
          <a:p>
            <a:pPr algn="ctr">
              <a:lnSpc>
                <a:spcPts val="3278"/>
              </a:lnSpc>
              <a:spcBef>
                <a:spcPct val="0"/>
              </a:spcBef>
            </a:pPr>
            <a:r>
              <a:rPr lang="en-US" sz="2341" b="1">
                <a:solidFill>
                  <a:srgbClr val="EBEBEB"/>
                </a:solidFill>
                <a:latin typeface="Cocomat Pro Bold"/>
                <a:ea typeface="Cocomat Pro Bold"/>
                <a:cs typeface="Cocomat Pro Bold"/>
                <a:sym typeface="Cocomat Pro Bold"/>
              </a:rPr>
              <a:t>Transport</a:t>
            </a:r>
          </a:p>
        </p:txBody>
      </p:sp>
      <p:grpSp>
        <p:nvGrpSpPr>
          <p:cNvPr id="44" name="Group 44"/>
          <p:cNvGrpSpPr/>
          <p:nvPr/>
        </p:nvGrpSpPr>
        <p:grpSpPr>
          <a:xfrm>
            <a:off x="-361931" y="9638504"/>
            <a:ext cx="8452827" cy="451823"/>
            <a:chOff x="0" y="0"/>
            <a:chExt cx="3220124" cy="172123"/>
          </a:xfrm>
        </p:grpSpPr>
        <p:sp>
          <p:nvSpPr>
            <p:cNvPr id="45" name="Freeform 45"/>
            <p:cNvSpPr/>
            <p:nvPr/>
          </p:nvSpPr>
          <p:spPr>
            <a:xfrm>
              <a:off x="0" y="0"/>
              <a:ext cx="3220125" cy="172123"/>
            </a:xfrm>
            <a:custGeom>
              <a:avLst/>
              <a:gdLst/>
              <a:ahLst/>
              <a:cxnLst/>
              <a:rect l="l" t="t" r="r" b="b"/>
              <a:pathLst>
                <a:path w="3220125" h="172123">
                  <a:moveTo>
                    <a:pt x="32056" y="0"/>
                  </a:moveTo>
                  <a:lnTo>
                    <a:pt x="3188068" y="0"/>
                  </a:lnTo>
                  <a:cubicBezTo>
                    <a:pt x="3205772" y="0"/>
                    <a:pt x="3220125" y="14352"/>
                    <a:pt x="3220125" y="32056"/>
                  </a:cubicBezTo>
                  <a:lnTo>
                    <a:pt x="3220125" y="140067"/>
                  </a:lnTo>
                  <a:cubicBezTo>
                    <a:pt x="3220125" y="148569"/>
                    <a:pt x="3216747" y="156722"/>
                    <a:pt x="3210735" y="162734"/>
                  </a:cubicBezTo>
                  <a:cubicBezTo>
                    <a:pt x="3204724" y="168746"/>
                    <a:pt x="3196570" y="172123"/>
                    <a:pt x="3188068" y="172123"/>
                  </a:cubicBezTo>
                  <a:lnTo>
                    <a:pt x="32056" y="172123"/>
                  </a:lnTo>
                  <a:cubicBezTo>
                    <a:pt x="23555" y="172123"/>
                    <a:pt x="15401" y="168746"/>
                    <a:pt x="9389" y="162734"/>
                  </a:cubicBezTo>
                  <a:cubicBezTo>
                    <a:pt x="3377" y="156722"/>
                    <a:pt x="0" y="148569"/>
                    <a:pt x="0" y="140067"/>
                  </a:cubicBezTo>
                  <a:lnTo>
                    <a:pt x="0" y="32056"/>
                  </a:lnTo>
                  <a:cubicBezTo>
                    <a:pt x="0" y="23555"/>
                    <a:pt x="3377" y="15401"/>
                    <a:pt x="9389" y="9389"/>
                  </a:cubicBezTo>
                  <a:cubicBezTo>
                    <a:pt x="15401" y="3377"/>
                    <a:pt x="23555" y="0"/>
                    <a:pt x="32056"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46" name="TextBox 46"/>
            <p:cNvSpPr txBox="1"/>
            <p:nvPr/>
          </p:nvSpPr>
          <p:spPr>
            <a:xfrm>
              <a:off x="0" y="-28575"/>
              <a:ext cx="3220124" cy="200698"/>
            </a:xfrm>
            <a:prstGeom prst="rect">
              <a:avLst/>
            </a:prstGeom>
          </p:spPr>
          <p:txBody>
            <a:bodyPr lIns="47790" tIns="47790" rIns="47790" bIns="47790" rtlCol="0" anchor="ctr"/>
            <a:lstStyle/>
            <a:p>
              <a:pPr algn="ctr">
                <a:lnSpc>
                  <a:spcPts val="1415"/>
                </a:lnSpc>
              </a:pPr>
              <a:endParaRPr/>
            </a:p>
          </p:txBody>
        </p:sp>
      </p:grpSp>
      <p:sp>
        <p:nvSpPr>
          <p:cNvPr id="47" name="TextBox 47"/>
          <p:cNvSpPr txBox="1"/>
          <p:nvPr/>
        </p:nvSpPr>
        <p:spPr>
          <a:xfrm>
            <a:off x="707037" y="429685"/>
            <a:ext cx="5165951" cy="641201"/>
          </a:xfrm>
          <a:prstGeom prst="rect">
            <a:avLst/>
          </a:prstGeom>
        </p:spPr>
        <p:txBody>
          <a:bodyPr lIns="0" tIns="0" rIns="0" bIns="0" rtlCol="0" anchor="t">
            <a:spAutoFit/>
          </a:bodyPr>
          <a:lstStyle/>
          <a:p>
            <a:pPr algn="l">
              <a:lnSpc>
                <a:spcPts val="2507"/>
              </a:lnSpc>
            </a:pPr>
            <a:r>
              <a:rPr lang="en-US" sz="2300" b="1" dirty="0">
                <a:solidFill>
                  <a:srgbClr val="004AAD"/>
                </a:solidFill>
                <a:latin typeface="Roboto Bold"/>
                <a:ea typeface="Roboto Bold"/>
                <a:cs typeface="Roboto Bold"/>
                <a:sym typeface="Roboto Bold"/>
              </a:rPr>
              <a:t>Transition From School to Active Life (TEVA)</a:t>
            </a:r>
          </a:p>
        </p:txBody>
      </p:sp>
      <p:sp>
        <p:nvSpPr>
          <p:cNvPr id="48" name="TextBox 48"/>
          <p:cNvSpPr txBox="1"/>
          <p:nvPr/>
        </p:nvSpPr>
        <p:spPr>
          <a:xfrm>
            <a:off x="1733902" y="823375"/>
            <a:ext cx="2112186" cy="155171"/>
          </a:xfrm>
          <a:prstGeom prst="rect">
            <a:avLst/>
          </a:prstGeom>
        </p:spPr>
        <p:txBody>
          <a:bodyPr lIns="0" tIns="0" rIns="0" bIns="0" rtlCol="0" anchor="t">
            <a:spAutoFit/>
          </a:bodyPr>
          <a:lstStyle/>
          <a:p>
            <a:pPr algn="l">
              <a:lnSpc>
                <a:spcPts val="1317"/>
              </a:lnSpc>
            </a:pPr>
            <a:r>
              <a:rPr lang="en-US" sz="940" dirty="0">
                <a:solidFill>
                  <a:srgbClr val="1E1E1E"/>
                </a:solidFill>
                <a:latin typeface="Roboto"/>
                <a:ea typeface="Roboto"/>
                <a:cs typeface="Roboto"/>
                <a:sym typeface="Roboto"/>
              </a:rPr>
              <a:t>Resource Pages </a:t>
            </a:r>
          </a:p>
        </p:txBody>
      </p:sp>
      <p:sp>
        <p:nvSpPr>
          <p:cNvPr id="49" name="TextBox 49"/>
          <p:cNvSpPr txBox="1"/>
          <p:nvPr/>
        </p:nvSpPr>
        <p:spPr>
          <a:xfrm>
            <a:off x="384910" y="9762584"/>
            <a:ext cx="7002581" cy="155171"/>
          </a:xfrm>
          <a:prstGeom prst="rect">
            <a:avLst/>
          </a:prstGeom>
        </p:spPr>
        <p:txBody>
          <a:bodyPr lIns="0" tIns="0" rIns="0" bIns="0" rtlCol="0" anchor="t">
            <a:spAutoFit/>
          </a:bodyPr>
          <a:lstStyle/>
          <a:p>
            <a:pPr algn="l">
              <a:lnSpc>
                <a:spcPts val="1317"/>
              </a:lnSpc>
            </a:pPr>
            <a:r>
              <a:rPr lang="en-US" sz="940" b="1" dirty="0">
                <a:solidFill>
                  <a:srgbClr val="FFFFFF"/>
                </a:solidFill>
                <a:latin typeface="Roboto Bold"/>
                <a:ea typeface="Roboto Bold"/>
                <a:cs typeface="Roboto Bold"/>
                <a:sym typeface="Roboto Bold"/>
              </a:rPr>
              <a:t>TEVA Regional Committee in the Outaouais - November 2025</a:t>
            </a:r>
          </a:p>
        </p:txBody>
      </p:sp>
      <p:sp>
        <p:nvSpPr>
          <p:cNvPr id="50" name="TextBox 50"/>
          <p:cNvSpPr txBox="1"/>
          <p:nvPr/>
        </p:nvSpPr>
        <p:spPr>
          <a:xfrm>
            <a:off x="702026" y="1618451"/>
            <a:ext cx="6503133" cy="282129"/>
          </a:xfrm>
          <a:prstGeom prst="rect">
            <a:avLst/>
          </a:prstGeom>
        </p:spPr>
        <p:txBody>
          <a:bodyPr lIns="0" tIns="0" rIns="0" bIns="0" rtlCol="0" anchor="t">
            <a:spAutoFit/>
          </a:bodyPr>
          <a:lstStyle/>
          <a:p>
            <a:pPr algn="l">
              <a:lnSpc>
                <a:spcPts val="2180"/>
              </a:lnSpc>
            </a:pPr>
            <a:r>
              <a:rPr lang="en-US" sz="2000" b="1" dirty="0">
                <a:solidFill>
                  <a:srgbClr val="FFFFFF"/>
                </a:solidFill>
                <a:latin typeface="Roboto Bold"/>
                <a:ea typeface="Roboto Bold"/>
                <a:cs typeface="Roboto Bold"/>
                <a:sym typeface="Roboto Bold"/>
              </a:rPr>
              <a:t>Supporting the development of personal autonomy</a:t>
            </a:r>
          </a:p>
        </p:txBody>
      </p:sp>
      <p:sp>
        <p:nvSpPr>
          <p:cNvPr id="51" name="Freeform 51"/>
          <p:cNvSpPr/>
          <p:nvPr/>
        </p:nvSpPr>
        <p:spPr>
          <a:xfrm>
            <a:off x="444317" y="8980302"/>
            <a:ext cx="262720" cy="432461"/>
          </a:xfrm>
          <a:custGeom>
            <a:avLst/>
            <a:gdLst/>
            <a:ahLst/>
            <a:cxnLst/>
            <a:rect l="l" t="t" r="r" b="b"/>
            <a:pathLst>
              <a:path w="262720" h="432461">
                <a:moveTo>
                  <a:pt x="0" y="0"/>
                </a:moveTo>
                <a:lnTo>
                  <a:pt x="262720" y="0"/>
                </a:lnTo>
                <a:lnTo>
                  <a:pt x="262720" y="432461"/>
                </a:lnTo>
                <a:lnTo>
                  <a:pt x="0" y="43246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2" name="TextBox 52"/>
          <p:cNvSpPr txBox="1"/>
          <p:nvPr/>
        </p:nvSpPr>
        <p:spPr>
          <a:xfrm>
            <a:off x="777240" y="9187873"/>
            <a:ext cx="5386668" cy="179408"/>
          </a:xfrm>
          <a:prstGeom prst="rect">
            <a:avLst/>
          </a:prstGeom>
        </p:spPr>
        <p:txBody>
          <a:bodyPr lIns="0" tIns="0" rIns="0" bIns="0" rtlCol="0" anchor="t">
            <a:spAutoFit/>
          </a:bodyPr>
          <a:lstStyle/>
          <a:p>
            <a:pPr algn="l">
              <a:lnSpc>
                <a:spcPts val="1534"/>
              </a:lnSpc>
            </a:pPr>
            <a:r>
              <a:rPr lang="en-US" sz="1095" u="sng" dirty="0">
                <a:solidFill>
                  <a:srgbClr val="5170FF"/>
                </a:solidFill>
                <a:latin typeface="Roboto"/>
                <a:ea typeface="Roboto"/>
                <a:cs typeface="Roboto"/>
                <a:sym typeface="Roboto"/>
                <a:hlinkClick r:id="rId6" tooltip="https://www.canva.com/design/DAG4hLdxGJs/cL01OY9vop4Gpp5zQb4bKg/edit"/>
              </a:rPr>
              <a:t>Click here to access the section on supporting the development of independence.</a:t>
            </a:r>
          </a:p>
        </p:txBody>
      </p:sp>
      <p:sp>
        <p:nvSpPr>
          <p:cNvPr id="53" name="TextBox 53"/>
          <p:cNvSpPr txBox="1"/>
          <p:nvPr/>
        </p:nvSpPr>
        <p:spPr>
          <a:xfrm>
            <a:off x="707037" y="2341722"/>
            <a:ext cx="6288123" cy="238527"/>
          </a:xfrm>
          <a:prstGeom prst="rect">
            <a:avLst/>
          </a:prstGeom>
        </p:spPr>
        <p:txBody>
          <a:bodyPr lIns="0" tIns="0" rIns="0" bIns="0" rtlCol="0" anchor="t">
            <a:spAutoFit/>
          </a:bodyPr>
          <a:lstStyle/>
          <a:p>
            <a:pPr algn="l">
              <a:lnSpc>
                <a:spcPts val="2017"/>
              </a:lnSpc>
            </a:pPr>
            <a:r>
              <a:rPr lang="en-US" sz="1440" b="1" dirty="0">
                <a:solidFill>
                  <a:srgbClr val="303030"/>
                </a:solidFill>
                <a:latin typeface="Roboto Bold"/>
                <a:ea typeface="Roboto Bold"/>
                <a:cs typeface="Roboto Bold"/>
                <a:sym typeface="Roboto Bold"/>
              </a:rPr>
              <a:t>Health </a:t>
            </a:r>
          </a:p>
        </p:txBody>
      </p:sp>
      <p:sp>
        <p:nvSpPr>
          <p:cNvPr id="54" name="TextBox 54"/>
          <p:cNvSpPr txBox="1"/>
          <p:nvPr/>
        </p:nvSpPr>
        <p:spPr>
          <a:xfrm>
            <a:off x="728287" y="2604443"/>
            <a:ext cx="6266873" cy="419987"/>
          </a:xfrm>
          <a:prstGeom prst="rect">
            <a:avLst/>
          </a:prstGeom>
        </p:spPr>
        <p:txBody>
          <a:bodyPr lIns="0" tIns="0" rIns="0" bIns="0" rtlCol="0" anchor="t">
            <a:spAutoFit/>
          </a:bodyPr>
          <a:lstStyle/>
          <a:p>
            <a:pPr algn="just">
              <a:lnSpc>
                <a:spcPts val="1679"/>
              </a:lnSpc>
            </a:pPr>
            <a:r>
              <a:rPr lang="en-US" sz="1200" dirty="0">
                <a:solidFill>
                  <a:srgbClr val="1E1E1E"/>
                </a:solidFill>
                <a:latin typeface="Roboto"/>
                <a:ea typeface="Roboto"/>
                <a:cs typeface="Roboto"/>
                <a:sym typeface="Roboto"/>
              </a:rPr>
              <a:t>Steps to take to promote self-management of one’s health: nutrition, stress management, exercise routines, healthcare, etc., ...</a:t>
            </a:r>
          </a:p>
        </p:txBody>
      </p:sp>
      <p:sp>
        <p:nvSpPr>
          <p:cNvPr id="55" name="TextBox 55"/>
          <p:cNvSpPr txBox="1"/>
          <p:nvPr/>
        </p:nvSpPr>
        <p:spPr>
          <a:xfrm>
            <a:off x="702026" y="3135938"/>
            <a:ext cx="6288123" cy="238527"/>
          </a:xfrm>
          <a:prstGeom prst="rect">
            <a:avLst/>
          </a:prstGeom>
        </p:spPr>
        <p:txBody>
          <a:bodyPr lIns="0" tIns="0" rIns="0" bIns="0" rtlCol="0" anchor="t">
            <a:spAutoFit/>
          </a:bodyPr>
          <a:lstStyle/>
          <a:p>
            <a:pPr algn="l">
              <a:lnSpc>
                <a:spcPts val="2017"/>
              </a:lnSpc>
            </a:pPr>
            <a:r>
              <a:rPr lang="en-US" sz="1440" b="1" dirty="0">
                <a:solidFill>
                  <a:srgbClr val="303030"/>
                </a:solidFill>
                <a:latin typeface="Roboto Bold"/>
                <a:ea typeface="Roboto Bold"/>
                <a:cs typeface="Roboto Bold"/>
                <a:sym typeface="Roboto Bold"/>
              </a:rPr>
              <a:t>Financial Management </a:t>
            </a:r>
          </a:p>
        </p:txBody>
      </p:sp>
      <p:sp>
        <p:nvSpPr>
          <p:cNvPr id="56" name="TextBox 56"/>
          <p:cNvSpPr txBox="1"/>
          <p:nvPr/>
        </p:nvSpPr>
        <p:spPr>
          <a:xfrm>
            <a:off x="723276" y="3429000"/>
            <a:ext cx="6266873" cy="419987"/>
          </a:xfrm>
          <a:prstGeom prst="rect">
            <a:avLst/>
          </a:prstGeom>
        </p:spPr>
        <p:txBody>
          <a:bodyPr lIns="0" tIns="0" rIns="0" bIns="0" rtlCol="0" anchor="t">
            <a:spAutoFit/>
          </a:bodyPr>
          <a:lstStyle/>
          <a:p>
            <a:pPr algn="just">
              <a:lnSpc>
                <a:spcPts val="1679"/>
              </a:lnSpc>
            </a:pPr>
            <a:r>
              <a:rPr lang="en-US" sz="1200" dirty="0">
                <a:solidFill>
                  <a:srgbClr val="1E1E1E"/>
                </a:solidFill>
                <a:latin typeface="Roboto"/>
                <a:ea typeface="Roboto"/>
                <a:cs typeface="Roboto"/>
                <a:sym typeface="Roboto"/>
              </a:rPr>
              <a:t>Steps to take to build financial independence: create a budget, track expenses, save money, …</a:t>
            </a:r>
          </a:p>
        </p:txBody>
      </p:sp>
      <p:sp>
        <p:nvSpPr>
          <p:cNvPr id="57" name="TextBox 57"/>
          <p:cNvSpPr txBox="1"/>
          <p:nvPr/>
        </p:nvSpPr>
        <p:spPr>
          <a:xfrm>
            <a:off x="691400" y="3875235"/>
            <a:ext cx="6288123" cy="238527"/>
          </a:xfrm>
          <a:prstGeom prst="rect">
            <a:avLst/>
          </a:prstGeom>
        </p:spPr>
        <p:txBody>
          <a:bodyPr lIns="0" tIns="0" rIns="0" bIns="0" rtlCol="0" anchor="t">
            <a:spAutoFit/>
          </a:bodyPr>
          <a:lstStyle/>
          <a:p>
            <a:pPr algn="l">
              <a:lnSpc>
                <a:spcPts val="2017"/>
              </a:lnSpc>
            </a:pPr>
            <a:r>
              <a:rPr lang="en-US" sz="1440" b="1" dirty="0">
                <a:solidFill>
                  <a:srgbClr val="303030"/>
                </a:solidFill>
                <a:latin typeface="Roboto Bold"/>
                <a:ea typeface="Roboto Bold"/>
                <a:cs typeface="Roboto Bold"/>
                <a:sym typeface="Roboto Bold"/>
              </a:rPr>
              <a:t>Housing</a:t>
            </a:r>
          </a:p>
        </p:txBody>
      </p:sp>
      <p:sp>
        <p:nvSpPr>
          <p:cNvPr id="58" name="TextBox 58"/>
          <p:cNvSpPr txBox="1"/>
          <p:nvPr/>
        </p:nvSpPr>
        <p:spPr>
          <a:xfrm>
            <a:off x="691400" y="4156635"/>
            <a:ext cx="6266873" cy="419987"/>
          </a:xfrm>
          <a:prstGeom prst="rect">
            <a:avLst/>
          </a:prstGeom>
        </p:spPr>
        <p:txBody>
          <a:bodyPr lIns="0" tIns="0" rIns="0" bIns="0" rtlCol="0" anchor="t">
            <a:spAutoFit/>
          </a:bodyPr>
          <a:lstStyle/>
          <a:p>
            <a:pPr algn="just">
              <a:lnSpc>
                <a:spcPts val="1679"/>
              </a:lnSpc>
            </a:pPr>
            <a:r>
              <a:rPr lang="en-US" sz="1200" dirty="0">
                <a:solidFill>
                  <a:srgbClr val="1E1E1E"/>
                </a:solidFill>
                <a:latin typeface="Roboto"/>
                <a:ea typeface="Roboto"/>
                <a:cs typeface="Roboto"/>
                <a:sym typeface="Roboto"/>
              </a:rPr>
              <a:t>Steps to take to become more independent in terms of housing: searching for housing, home maintenance, support network, etc., …</a:t>
            </a:r>
          </a:p>
        </p:txBody>
      </p:sp>
      <p:sp>
        <p:nvSpPr>
          <p:cNvPr id="59" name="TextBox 59"/>
          <p:cNvSpPr txBox="1"/>
          <p:nvPr/>
        </p:nvSpPr>
        <p:spPr>
          <a:xfrm>
            <a:off x="702026" y="4762468"/>
            <a:ext cx="6288123" cy="249155"/>
          </a:xfrm>
          <a:prstGeom prst="rect">
            <a:avLst/>
          </a:prstGeom>
        </p:spPr>
        <p:txBody>
          <a:bodyPr lIns="0" tIns="0" rIns="0" bIns="0" rtlCol="0" anchor="t">
            <a:spAutoFit/>
          </a:bodyPr>
          <a:lstStyle/>
          <a:p>
            <a:pPr algn="l">
              <a:lnSpc>
                <a:spcPts val="2017"/>
              </a:lnSpc>
            </a:pPr>
            <a:r>
              <a:rPr lang="en-US" sz="1440" b="1">
                <a:solidFill>
                  <a:srgbClr val="303030"/>
                </a:solidFill>
                <a:latin typeface="Roboto Bold"/>
                <a:ea typeface="Roboto Bold"/>
                <a:cs typeface="Roboto Bold"/>
                <a:sym typeface="Roboto Bold"/>
              </a:rPr>
              <a:t>Transport</a:t>
            </a:r>
          </a:p>
        </p:txBody>
      </p:sp>
      <p:sp>
        <p:nvSpPr>
          <p:cNvPr id="60" name="TextBox 60"/>
          <p:cNvSpPr txBox="1"/>
          <p:nvPr/>
        </p:nvSpPr>
        <p:spPr>
          <a:xfrm>
            <a:off x="702026" y="5025188"/>
            <a:ext cx="6266873" cy="419987"/>
          </a:xfrm>
          <a:prstGeom prst="rect">
            <a:avLst/>
          </a:prstGeom>
        </p:spPr>
        <p:txBody>
          <a:bodyPr lIns="0" tIns="0" rIns="0" bIns="0" rtlCol="0" anchor="t">
            <a:spAutoFit/>
          </a:bodyPr>
          <a:lstStyle/>
          <a:p>
            <a:pPr algn="just">
              <a:lnSpc>
                <a:spcPts val="1679"/>
              </a:lnSpc>
            </a:pPr>
            <a:r>
              <a:rPr lang="en-US" sz="1200" dirty="0">
                <a:solidFill>
                  <a:srgbClr val="1E1E1E"/>
                </a:solidFill>
                <a:latin typeface="Roboto"/>
                <a:ea typeface="Roboto"/>
                <a:cs typeface="Roboto"/>
                <a:sym typeface="Roboto"/>
              </a:rPr>
              <a:t>Steps to take to promote independence in transportation: options for transportation and route options, safety, etc.,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769550">
            <a:off x="660215" y="4461626"/>
            <a:ext cx="6059812" cy="5500301"/>
            <a:chOff x="0" y="0"/>
            <a:chExt cx="8079749" cy="7333735"/>
          </a:xfrm>
        </p:grpSpPr>
        <p:sp>
          <p:nvSpPr>
            <p:cNvPr id="3" name="Freeform 3"/>
            <p:cNvSpPr/>
            <p:nvPr/>
          </p:nvSpPr>
          <p:spPr>
            <a:xfrm>
              <a:off x="764305" y="0"/>
              <a:ext cx="5811493" cy="5924297"/>
            </a:xfrm>
            <a:custGeom>
              <a:avLst/>
              <a:gdLst/>
              <a:ahLst/>
              <a:cxnLst/>
              <a:rect l="l" t="t" r="r" b="b"/>
              <a:pathLst>
                <a:path w="5811493" h="5924297">
                  <a:moveTo>
                    <a:pt x="0" y="0"/>
                  </a:moveTo>
                  <a:lnTo>
                    <a:pt x="5811493" y="0"/>
                  </a:lnTo>
                  <a:lnTo>
                    <a:pt x="5811493" y="5924297"/>
                  </a:lnTo>
                  <a:lnTo>
                    <a:pt x="0" y="5924297"/>
                  </a:lnTo>
                  <a:lnTo>
                    <a:pt x="0" y="0"/>
                  </a:lnTo>
                  <a:close/>
                </a:path>
              </a:pathLst>
            </a:custGeom>
            <a:blipFill>
              <a:blip r:embed="rId2"/>
              <a:stretch>
                <a:fillRect l="-6606" t="-19426" r="-110234" b="-102131"/>
              </a:stretch>
            </a:blipFill>
          </p:spPr>
          <p:txBody>
            <a:bodyPr/>
            <a:lstStyle/>
            <a:p>
              <a:endParaRPr lang="en-US"/>
            </a:p>
          </p:txBody>
        </p:sp>
        <p:sp>
          <p:nvSpPr>
            <p:cNvPr id="4" name="Freeform 4"/>
            <p:cNvSpPr/>
            <p:nvPr/>
          </p:nvSpPr>
          <p:spPr>
            <a:xfrm rot="10021556" flipH="1" flipV="1">
              <a:off x="135057" y="1430930"/>
              <a:ext cx="926787" cy="1308511"/>
            </a:xfrm>
            <a:custGeom>
              <a:avLst/>
              <a:gdLst/>
              <a:ahLst/>
              <a:cxnLst/>
              <a:rect l="l" t="t" r="r" b="b"/>
              <a:pathLst>
                <a:path w="926787" h="1308511">
                  <a:moveTo>
                    <a:pt x="926787" y="1308510"/>
                  </a:moveTo>
                  <a:lnTo>
                    <a:pt x="0" y="1308510"/>
                  </a:lnTo>
                  <a:lnTo>
                    <a:pt x="0" y="0"/>
                  </a:lnTo>
                  <a:lnTo>
                    <a:pt x="926787" y="0"/>
                  </a:lnTo>
                  <a:lnTo>
                    <a:pt x="926787" y="130851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4836422" y="4090408"/>
              <a:ext cx="3243327" cy="324332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415"/>
                  </a:lnSpc>
                </a:pPr>
                <a:endParaRPr/>
              </a:p>
            </p:txBody>
          </p:sp>
        </p:grpSp>
      </p:grpSp>
      <p:sp>
        <p:nvSpPr>
          <p:cNvPr id="8" name="TextBox 8"/>
          <p:cNvSpPr txBox="1"/>
          <p:nvPr/>
        </p:nvSpPr>
        <p:spPr>
          <a:xfrm>
            <a:off x="969466" y="4753246"/>
            <a:ext cx="1350075" cy="201385"/>
          </a:xfrm>
          <a:prstGeom prst="rect">
            <a:avLst/>
          </a:prstGeom>
        </p:spPr>
        <p:txBody>
          <a:bodyPr lIns="0" tIns="0" rIns="0" bIns="0" rtlCol="0" anchor="t">
            <a:spAutoFit/>
          </a:bodyPr>
          <a:lstStyle/>
          <a:p>
            <a:pPr algn="ctr">
              <a:lnSpc>
                <a:spcPts val="1500"/>
              </a:lnSpc>
            </a:pPr>
            <a:r>
              <a:rPr lang="en-US" sz="1071" b="1">
                <a:solidFill>
                  <a:srgbClr val="FFFFFF"/>
                </a:solidFill>
                <a:latin typeface="Arimo Bold"/>
                <a:ea typeface="Arimo Bold"/>
                <a:cs typeface="Arimo Bold"/>
                <a:sym typeface="Arimo Bold"/>
              </a:rPr>
              <a:t>L’équipe-école</a:t>
            </a:r>
          </a:p>
        </p:txBody>
      </p:sp>
      <p:sp>
        <p:nvSpPr>
          <p:cNvPr id="9" name="TextBox 9"/>
          <p:cNvSpPr txBox="1"/>
          <p:nvPr/>
        </p:nvSpPr>
        <p:spPr>
          <a:xfrm>
            <a:off x="3290013" y="4653591"/>
            <a:ext cx="1350075" cy="391885"/>
          </a:xfrm>
          <a:prstGeom prst="rect">
            <a:avLst/>
          </a:prstGeom>
        </p:spPr>
        <p:txBody>
          <a:bodyPr lIns="0" tIns="0" rIns="0" bIns="0" rtlCol="0" anchor="t">
            <a:spAutoFit/>
          </a:bodyPr>
          <a:lstStyle/>
          <a:p>
            <a:pPr algn="r">
              <a:lnSpc>
                <a:spcPts val="1500"/>
              </a:lnSpc>
            </a:pPr>
            <a:r>
              <a:rPr lang="en-US" sz="1071" b="1">
                <a:solidFill>
                  <a:srgbClr val="FFFFFF"/>
                </a:solidFill>
                <a:latin typeface="Arimo Bold"/>
                <a:ea typeface="Arimo Bold"/>
                <a:cs typeface="Arimo Bold"/>
                <a:sym typeface="Arimo Bold"/>
              </a:rPr>
              <a:t>L'équipe-école, le jeune et sa famille</a:t>
            </a:r>
          </a:p>
        </p:txBody>
      </p:sp>
      <p:sp>
        <p:nvSpPr>
          <p:cNvPr id="10" name="Freeform 10"/>
          <p:cNvSpPr/>
          <p:nvPr/>
        </p:nvSpPr>
        <p:spPr>
          <a:xfrm>
            <a:off x="6015215" y="777240"/>
            <a:ext cx="1194956" cy="365754"/>
          </a:xfrm>
          <a:custGeom>
            <a:avLst/>
            <a:gdLst/>
            <a:ahLst/>
            <a:cxnLst/>
            <a:rect l="l" t="t" r="r" b="b"/>
            <a:pathLst>
              <a:path w="1194956" h="365754">
                <a:moveTo>
                  <a:pt x="0" y="0"/>
                </a:moveTo>
                <a:lnTo>
                  <a:pt x="1194955" y="0"/>
                </a:lnTo>
                <a:lnTo>
                  <a:pt x="1194955" y="365754"/>
                </a:lnTo>
                <a:lnTo>
                  <a:pt x="0" y="3657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1" name="Group 11"/>
          <p:cNvGrpSpPr/>
          <p:nvPr/>
        </p:nvGrpSpPr>
        <p:grpSpPr>
          <a:xfrm>
            <a:off x="193237" y="1179295"/>
            <a:ext cx="7385925" cy="63924"/>
            <a:chOff x="0" y="0"/>
            <a:chExt cx="2813686" cy="24352"/>
          </a:xfrm>
        </p:grpSpPr>
        <p:sp>
          <p:nvSpPr>
            <p:cNvPr id="12" name="Freeform 12"/>
            <p:cNvSpPr/>
            <p:nvPr/>
          </p:nvSpPr>
          <p:spPr>
            <a:xfrm>
              <a:off x="0" y="0"/>
              <a:ext cx="2813686" cy="24352"/>
            </a:xfrm>
            <a:custGeom>
              <a:avLst/>
              <a:gdLst/>
              <a:ahLst/>
              <a:cxnLst/>
              <a:rect l="l" t="t" r="r" b="b"/>
              <a:pathLst>
                <a:path w="2813686" h="24352">
                  <a:moveTo>
                    <a:pt x="12176" y="0"/>
                  </a:moveTo>
                  <a:lnTo>
                    <a:pt x="2801510" y="0"/>
                  </a:lnTo>
                  <a:cubicBezTo>
                    <a:pt x="2804739" y="0"/>
                    <a:pt x="2807836" y="1283"/>
                    <a:pt x="2810120" y="3566"/>
                  </a:cubicBezTo>
                  <a:cubicBezTo>
                    <a:pt x="2812403" y="5850"/>
                    <a:pt x="2813686" y="8947"/>
                    <a:pt x="2813686" y="12176"/>
                  </a:cubicBezTo>
                  <a:lnTo>
                    <a:pt x="2813686" y="12176"/>
                  </a:lnTo>
                  <a:cubicBezTo>
                    <a:pt x="2813686" y="15405"/>
                    <a:pt x="2812403" y="18502"/>
                    <a:pt x="2810120" y="20786"/>
                  </a:cubicBezTo>
                  <a:cubicBezTo>
                    <a:pt x="2807836" y="23069"/>
                    <a:pt x="2804739" y="24352"/>
                    <a:pt x="2801510" y="24352"/>
                  </a:cubicBezTo>
                  <a:lnTo>
                    <a:pt x="12176" y="24352"/>
                  </a:lnTo>
                  <a:cubicBezTo>
                    <a:pt x="8947" y="24352"/>
                    <a:pt x="5850" y="23069"/>
                    <a:pt x="3566" y="20786"/>
                  </a:cubicBezTo>
                  <a:cubicBezTo>
                    <a:pt x="1283" y="18502"/>
                    <a:pt x="0" y="15405"/>
                    <a:pt x="0" y="12176"/>
                  </a:cubicBezTo>
                  <a:lnTo>
                    <a:pt x="0" y="12176"/>
                  </a:lnTo>
                  <a:cubicBezTo>
                    <a:pt x="0" y="8947"/>
                    <a:pt x="1283" y="5850"/>
                    <a:pt x="3566" y="3566"/>
                  </a:cubicBezTo>
                  <a:cubicBezTo>
                    <a:pt x="5850" y="1283"/>
                    <a:pt x="8947" y="0"/>
                    <a:pt x="12176"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13" name="TextBox 13"/>
            <p:cNvSpPr txBox="1"/>
            <p:nvPr/>
          </p:nvSpPr>
          <p:spPr>
            <a:xfrm>
              <a:off x="0" y="-28575"/>
              <a:ext cx="2813686" cy="52927"/>
            </a:xfrm>
            <a:prstGeom prst="rect">
              <a:avLst/>
            </a:prstGeom>
          </p:spPr>
          <p:txBody>
            <a:bodyPr lIns="47790" tIns="47790" rIns="47790" bIns="47790" rtlCol="0" anchor="ctr"/>
            <a:lstStyle/>
            <a:p>
              <a:pPr algn="ctr">
                <a:lnSpc>
                  <a:spcPts val="1415"/>
                </a:lnSpc>
              </a:pPr>
              <a:endParaRPr/>
            </a:p>
          </p:txBody>
        </p:sp>
      </p:grpSp>
      <p:grpSp>
        <p:nvGrpSpPr>
          <p:cNvPr id="14" name="Group 14"/>
          <p:cNvGrpSpPr/>
          <p:nvPr/>
        </p:nvGrpSpPr>
        <p:grpSpPr>
          <a:xfrm>
            <a:off x="-361931" y="1338470"/>
            <a:ext cx="8452827" cy="795530"/>
            <a:chOff x="0" y="0"/>
            <a:chExt cx="3220124" cy="303059"/>
          </a:xfrm>
        </p:grpSpPr>
        <p:sp>
          <p:nvSpPr>
            <p:cNvPr id="15" name="Freeform 15"/>
            <p:cNvSpPr/>
            <p:nvPr/>
          </p:nvSpPr>
          <p:spPr>
            <a:xfrm>
              <a:off x="0" y="0"/>
              <a:ext cx="3220125" cy="303059"/>
            </a:xfrm>
            <a:custGeom>
              <a:avLst/>
              <a:gdLst/>
              <a:ahLst/>
              <a:cxnLst/>
              <a:rect l="l" t="t" r="r" b="b"/>
              <a:pathLst>
                <a:path w="3220125" h="303059">
                  <a:moveTo>
                    <a:pt x="32056" y="0"/>
                  </a:moveTo>
                  <a:lnTo>
                    <a:pt x="3188068" y="0"/>
                  </a:lnTo>
                  <a:cubicBezTo>
                    <a:pt x="3205772" y="0"/>
                    <a:pt x="3220125" y="14352"/>
                    <a:pt x="3220125" y="32056"/>
                  </a:cubicBezTo>
                  <a:lnTo>
                    <a:pt x="3220125" y="271003"/>
                  </a:lnTo>
                  <a:cubicBezTo>
                    <a:pt x="3220125" y="279505"/>
                    <a:pt x="3216747" y="287658"/>
                    <a:pt x="3210735" y="293670"/>
                  </a:cubicBezTo>
                  <a:cubicBezTo>
                    <a:pt x="3204724" y="299682"/>
                    <a:pt x="3196570" y="303059"/>
                    <a:pt x="3188068" y="303059"/>
                  </a:cubicBezTo>
                  <a:lnTo>
                    <a:pt x="32056" y="303059"/>
                  </a:lnTo>
                  <a:cubicBezTo>
                    <a:pt x="23555" y="303059"/>
                    <a:pt x="15401" y="299682"/>
                    <a:pt x="9389" y="293670"/>
                  </a:cubicBezTo>
                  <a:cubicBezTo>
                    <a:pt x="3377" y="287658"/>
                    <a:pt x="0" y="279505"/>
                    <a:pt x="0" y="271003"/>
                  </a:cubicBezTo>
                  <a:lnTo>
                    <a:pt x="0" y="32056"/>
                  </a:lnTo>
                  <a:cubicBezTo>
                    <a:pt x="0" y="23555"/>
                    <a:pt x="3377" y="15401"/>
                    <a:pt x="9389" y="9389"/>
                  </a:cubicBezTo>
                  <a:cubicBezTo>
                    <a:pt x="15401" y="3377"/>
                    <a:pt x="23555" y="0"/>
                    <a:pt x="32056" y="0"/>
                  </a:cubicBezTo>
                  <a:close/>
                </a:path>
              </a:pathLst>
            </a:custGeom>
            <a:solidFill>
              <a:srgbClr val="6F309E"/>
            </a:solidFill>
          </p:spPr>
          <p:txBody>
            <a:bodyPr/>
            <a:lstStyle/>
            <a:p>
              <a:endParaRPr lang="en-US"/>
            </a:p>
          </p:txBody>
        </p:sp>
        <p:sp>
          <p:nvSpPr>
            <p:cNvPr id="16" name="TextBox 16"/>
            <p:cNvSpPr txBox="1"/>
            <p:nvPr/>
          </p:nvSpPr>
          <p:spPr>
            <a:xfrm>
              <a:off x="0" y="-28575"/>
              <a:ext cx="3220124" cy="331634"/>
            </a:xfrm>
            <a:prstGeom prst="rect">
              <a:avLst/>
            </a:prstGeom>
          </p:spPr>
          <p:txBody>
            <a:bodyPr lIns="47790" tIns="47790" rIns="47790" bIns="47790" rtlCol="0" anchor="ctr"/>
            <a:lstStyle/>
            <a:p>
              <a:pPr algn="ctr">
                <a:lnSpc>
                  <a:spcPts val="1415"/>
                </a:lnSpc>
              </a:pPr>
              <a:endParaRPr/>
            </a:p>
          </p:txBody>
        </p:sp>
      </p:grpSp>
      <p:grpSp>
        <p:nvGrpSpPr>
          <p:cNvPr id="17" name="Group 17"/>
          <p:cNvGrpSpPr/>
          <p:nvPr/>
        </p:nvGrpSpPr>
        <p:grpSpPr>
          <a:xfrm>
            <a:off x="-361931" y="9638504"/>
            <a:ext cx="8452827" cy="451823"/>
            <a:chOff x="0" y="0"/>
            <a:chExt cx="3220124" cy="172123"/>
          </a:xfrm>
        </p:grpSpPr>
        <p:sp>
          <p:nvSpPr>
            <p:cNvPr id="18" name="Freeform 18"/>
            <p:cNvSpPr/>
            <p:nvPr/>
          </p:nvSpPr>
          <p:spPr>
            <a:xfrm>
              <a:off x="0" y="0"/>
              <a:ext cx="3220125" cy="172123"/>
            </a:xfrm>
            <a:custGeom>
              <a:avLst/>
              <a:gdLst/>
              <a:ahLst/>
              <a:cxnLst/>
              <a:rect l="l" t="t" r="r" b="b"/>
              <a:pathLst>
                <a:path w="3220125" h="172123">
                  <a:moveTo>
                    <a:pt x="32056" y="0"/>
                  </a:moveTo>
                  <a:lnTo>
                    <a:pt x="3188068" y="0"/>
                  </a:lnTo>
                  <a:cubicBezTo>
                    <a:pt x="3205772" y="0"/>
                    <a:pt x="3220125" y="14352"/>
                    <a:pt x="3220125" y="32056"/>
                  </a:cubicBezTo>
                  <a:lnTo>
                    <a:pt x="3220125" y="140067"/>
                  </a:lnTo>
                  <a:cubicBezTo>
                    <a:pt x="3220125" y="148569"/>
                    <a:pt x="3216747" y="156722"/>
                    <a:pt x="3210735" y="162734"/>
                  </a:cubicBezTo>
                  <a:cubicBezTo>
                    <a:pt x="3204724" y="168746"/>
                    <a:pt x="3196570" y="172123"/>
                    <a:pt x="3188068" y="172123"/>
                  </a:cubicBezTo>
                  <a:lnTo>
                    <a:pt x="32056" y="172123"/>
                  </a:lnTo>
                  <a:cubicBezTo>
                    <a:pt x="23555" y="172123"/>
                    <a:pt x="15401" y="168746"/>
                    <a:pt x="9389" y="162734"/>
                  </a:cubicBezTo>
                  <a:cubicBezTo>
                    <a:pt x="3377" y="156722"/>
                    <a:pt x="0" y="148569"/>
                    <a:pt x="0" y="140067"/>
                  </a:cubicBezTo>
                  <a:lnTo>
                    <a:pt x="0" y="32056"/>
                  </a:lnTo>
                  <a:cubicBezTo>
                    <a:pt x="0" y="23555"/>
                    <a:pt x="3377" y="15401"/>
                    <a:pt x="9389" y="9389"/>
                  </a:cubicBezTo>
                  <a:cubicBezTo>
                    <a:pt x="15401" y="3377"/>
                    <a:pt x="23555" y="0"/>
                    <a:pt x="32056"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19" name="TextBox 19"/>
            <p:cNvSpPr txBox="1"/>
            <p:nvPr/>
          </p:nvSpPr>
          <p:spPr>
            <a:xfrm>
              <a:off x="0" y="-28575"/>
              <a:ext cx="3220124" cy="200698"/>
            </a:xfrm>
            <a:prstGeom prst="rect">
              <a:avLst/>
            </a:prstGeom>
          </p:spPr>
          <p:txBody>
            <a:bodyPr lIns="47790" tIns="47790" rIns="47790" bIns="47790" rtlCol="0" anchor="ctr"/>
            <a:lstStyle/>
            <a:p>
              <a:pPr algn="ctr">
                <a:lnSpc>
                  <a:spcPts val="1415"/>
                </a:lnSpc>
              </a:pPr>
              <a:endParaRPr/>
            </a:p>
          </p:txBody>
        </p:sp>
      </p:grpSp>
      <p:sp>
        <p:nvSpPr>
          <p:cNvPr id="20" name="Freeform 20"/>
          <p:cNvSpPr/>
          <p:nvPr/>
        </p:nvSpPr>
        <p:spPr>
          <a:xfrm>
            <a:off x="444317" y="8980302"/>
            <a:ext cx="262720" cy="432461"/>
          </a:xfrm>
          <a:custGeom>
            <a:avLst/>
            <a:gdLst/>
            <a:ahLst/>
            <a:cxnLst/>
            <a:rect l="l" t="t" r="r" b="b"/>
            <a:pathLst>
              <a:path w="262720" h="432461">
                <a:moveTo>
                  <a:pt x="0" y="0"/>
                </a:moveTo>
                <a:lnTo>
                  <a:pt x="262720" y="0"/>
                </a:lnTo>
                <a:lnTo>
                  <a:pt x="262720" y="432461"/>
                </a:lnTo>
                <a:lnTo>
                  <a:pt x="0" y="43246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TextBox 21"/>
          <p:cNvSpPr txBox="1"/>
          <p:nvPr/>
        </p:nvSpPr>
        <p:spPr>
          <a:xfrm>
            <a:off x="707037" y="429685"/>
            <a:ext cx="5165951" cy="641201"/>
          </a:xfrm>
          <a:prstGeom prst="rect">
            <a:avLst/>
          </a:prstGeom>
        </p:spPr>
        <p:txBody>
          <a:bodyPr lIns="0" tIns="0" rIns="0" bIns="0" rtlCol="0" anchor="t">
            <a:spAutoFit/>
          </a:bodyPr>
          <a:lstStyle/>
          <a:p>
            <a:pPr algn="l">
              <a:lnSpc>
                <a:spcPts val="2507"/>
              </a:lnSpc>
            </a:pPr>
            <a:r>
              <a:rPr lang="en-US" sz="2300" b="1" dirty="0">
                <a:solidFill>
                  <a:srgbClr val="004AAD"/>
                </a:solidFill>
                <a:latin typeface="Roboto Bold"/>
                <a:ea typeface="Roboto Bold"/>
                <a:cs typeface="Roboto Bold"/>
                <a:sym typeface="Roboto Bold"/>
              </a:rPr>
              <a:t>Transition from High School to Active Life (TEVA)</a:t>
            </a:r>
          </a:p>
        </p:txBody>
      </p:sp>
      <p:sp>
        <p:nvSpPr>
          <p:cNvPr id="22" name="TextBox 22"/>
          <p:cNvSpPr txBox="1"/>
          <p:nvPr/>
        </p:nvSpPr>
        <p:spPr>
          <a:xfrm>
            <a:off x="2442770" y="829045"/>
            <a:ext cx="2112186" cy="155171"/>
          </a:xfrm>
          <a:prstGeom prst="rect">
            <a:avLst/>
          </a:prstGeom>
        </p:spPr>
        <p:txBody>
          <a:bodyPr lIns="0" tIns="0" rIns="0" bIns="0" rtlCol="0" anchor="t">
            <a:spAutoFit/>
          </a:bodyPr>
          <a:lstStyle/>
          <a:p>
            <a:pPr algn="l">
              <a:lnSpc>
                <a:spcPts val="1317"/>
              </a:lnSpc>
            </a:pPr>
            <a:r>
              <a:rPr lang="en-US" sz="940" dirty="0">
                <a:solidFill>
                  <a:srgbClr val="1E1E1E"/>
                </a:solidFill>
                <a:latin typeface="Roboto"/>
                <a:ea typeface="Roboto"/>
                <a:cs typeface="Roboto"/>
                <a:sym typeface="Roboto"/>
              </a:rPr>
              <a:t>Resource Pages </a:t>
            </a:r>
          </a:p>
        </p:txBody>
      </p:sp>
      <p:sp>
        <p:nvSpPr>
          <p:cNvPr id="23" name="TextBox 23"/>
          <p:cNvSpPr txBox="1"/>
          <p:nvPr/>
        </p:nvSpPr>
        <p:spPr>
          <a:xfrm>
            <a:off x="707037" y="2460307"/>
            <a:ext cx="6288123" cy="238527"/>
          </a:xfrm>
          <a:prstGeom prst="rect">
            <a:avLst/>
          </a:prstGeom>
        </p:spPr>
        <p:txBody>
          <a:bodyPr lIns="0" tIns="0" rIns="0" bIns="0" rtlCol="0" anchor="t">
            <a:spAutoFit/>
          </a:bodyPr>
          <a:lstStyle/>
          <a:p>
            <a:pPr algn="l">
              <a:lnSpc>
                <a:spcPts val="2017"/>
              </a:lnSpc>
            </a:pPr>
            <a:r>
              <a:rPr lang="en-US" sz="1440" b="1" dirty="0">
                <a:solidFill>
                  <a:srgbClr val="303030"/>
                </a:solidFill>
                <a:latin typeface="Roboto Bold"/>
                <a:ea typeface="Roboto Bold"/>
                <a:cs typeface="Roboto Bold"/>
                <a:sym typeface="Roboto Bold"/>
              </a:rPr>
              <a:t>Education and training</a:t>
            </a:r>
          </a:p>
        </p:txBody>
      </p:sp>
      <p:sp>
        <p:nvSpPr>
          <p:cNvPr id="24" name="TextBox 24"/>
          <p:cNvSpPr txBox="1"/>
          <p:nvPr/>
        </p:nvSpPr>
        <p:spPr>
          <a:xfrm>
            <a:off x="728287" y="2723027"/>
            <a:ext cx="6266873" cy="419987"/>
          </a:xfrm>
          <a:prstGeom prst="rect">
            <a:avLst/>
          </a:prstGeom>
        </p:spPr>
        <p:txBody>
          <a:bodyPr lIns="0" tIns="0" rIns="0" bIns="0" rtlCol="0" anchor="t">
            <a:spAutoFit/>
          </a:bodyPr>
          <a:lstStyle/>
          <a:p>
            <a:pPr algn="just">
              <a:lnSpc>
                <a:spcPts val="1679"/>
              </a:lnSpc>
            </a:pPr>
            <a:r>
              <a:rPr lang="en-US" sz="1200" dirty="0">
                <a:solidFill>
                  <a:srgbClr val="1E1E1E"/>
                </a:solidFill>
                <a:latin typeface="Roboto"/>
                <a:ea typeface="Roboto"/>
                <a:cs typeface="Roboto"/>
                <a:sym typeface="Roboto"/>
              </a:rPr>
              <a:t>Steps to take to ensure educational success, acquire the necessary tools to realize one’s potential, and prepare for a career.</a:t>
            </a:r>
          </a:p>
        </p:txBody>
      </p:sp>
      <p:sp>
        <p:nvSpPr>
          <p:cNvPr id="25" name="TextBox 25"/>
          <p:cNvSpPr txBox="1"/>
          <p:nvPr/>
        </p:nvSpPr>
        <p:spPr>
          <a:xfrm>
            <a:off x="384910" y="9762584"/>
            <a:ext cx="7002581" cy="155171"/>
          </a:xfrm>
          <a:prstGeom prst="rect">
            <a:avLst/>
          </a:prstGeom>
        </p:spPr>
        <p:txBody>
          <a:bodyPr lIns="0" tIns="0" rIns="0" bIns="0" rtlCol="0" anchor="t">
            <a:spAutoFit/>
          </a:bodyPr>
          <a:lstStyle/>
          <a:p>
            <a:pPr algn="l">
              <a:lnSpc>
                <a:spcPts val="1317"/>
              </a:lnSpc>
            </a:pPr>
            <a:r>
              <a:rPr lang="en-US" sz="940" b="1" dirty="0">
                <a:solidFill>
                  <a:srgbClr val="FFFFFF"/>
                </a:solidFill>
                <a:latin typeface="Roboto Bold"/>
                <a:ea typeface="Roboto Bold"/>
                <a:cs typeface="Roboto Bold"/>
                <a:sym typeface="Roboto Bold"/>
              </a:rPr>
              <a:t>TEVA Regional Committee in the Outaouais - November 2025</a:t>
            </a:r>
          </a:p>
        </p:txBody>
      </p:sp>
      <p:sp>
        <p:nvSpPr>
          <p:cNvPr id="26" name="TextBox 26"/>
          <p:cNvSpPr txBox="1"/>
          <p:nvPr/>
        </p:nvSpPr>
        <p:spPr>
          <a:xfrm>
            <a:off x="702026" y="1593674"/>
            <a:ext cx="6503133" cy="282129"/>
          </a:xfrm>
          <a:prstGeom prst="rect">
            <a:avLst/>
          </a:prstGeom>
        </p:spPr>
        <p:txBody>
          <a:bodyPr lIns="0" tIns="0" rIns="0" bIns="0" rtlCol="0" anchor="t">
            <a:spAutoFit/>
          </a:bodyPr>
          <a:lstStyle/>
          <a:p>
            <a:pPr algn="l">
              <a:lnSpc>
                <a:spcPts val="2180"/>
              </a:lnSpc>
            </a:pPr>
            <a:r>
              <a:rPr lang="en-US" sz="2000" b="1" dirty="0">
                <a:solidFill>
                  <a:srgbClr val="FFFFFF"/>
                </a:solidFill>
                <a:latin typeface="Roboto Bold"/>
                <a:ea typeface="Roboto Bold"/>
                <a:cs typeface="Roboto Bold"/>
                <a:sym typeface="Roboto Bold"/>
              </a:rPr>
              <a:t>Supporting professional Integration </a:t>
            </a:r>
          </a:p>
        </p:txBody>
      </p:sp>
      <p:sp>
        <p:nvSpPr>
          <p:cNvPr id="27" name="TextBox 27"/>
          <p:cNvSpPr txBox="1"/>
          <p:nvPr/>
        </p:nvSpPr>
        <p:spPr>
          <a:xfrm>
            <a:off x="777240" y="9187873"/>
            <a:ext cx="5443011" cy="179408"/>
          </a:xfrm>
          <a:prstGeom prst="rect">
            <a:avLst/>
          </a:prstGeom>
        </p:spPr>
        <p:txBody>
          <a:bodyPr lIns="0" tIns="0" rIns="0" bIns="0" rtlCol="0" anchor="t">
            <a:spAutoFit/>
          </a:bodyPr>
          <a:lstStyle/>
          <a:p>
            <a:pPr algn="l">
              <a:lnSpc>
                <a:spcPts val="1534"/>
              </a:lnSpc>
            </a:pPr>
            <a:r>
              <a:rPr lang="en-US" sz="1095" u="sng" dirty="0">
                <a:solidFill>
                  <a:srgbClr val="5170FF"/>
                </a:solidFill>
                <a:latin typeface="Roboto"/>
                <a:ea typeface="Roboto"/>
                <a:cs typeface="Roboto"/>
                <a:sym typeface="Roboto"/>
                <a:hlinkClick r:id="rId6" tooltip="https://www.canva.com/design/DAG4hKg8P6w/jhtwHQfMYhAVIs976cgmKA/edit"/>
              </a:rPr>
              <a:t>Click here to access the section of supporting professional integration.</a:t>
            </a:r>
          </a:p>
        </p:txBody>
      </p:sp>
      <p:sp>
        <p:nvSpPr>
          <p:cNvPr id="28" name="TextBox 28"/>
          <p:cNvSpPr txBox="1"/>
          <p:nvPr/>
        </p:nvSpPr>
        <p:spPr>
          <a:xfrm>
            <a:off x="702026" y="3466529"/>
            <a:ext cx="6288123" cy="238527"/>
          </a:xfrm>
          <a:prstGeom prst="rect">
            <a:avLst/>
          </a:prstGeom>
        </p:spPr>
        <p:txBody>
          <a:bodyPr lIns="0" tIns="0" rIns="0" bIns="0" rtlCol="0" anchor="t">
            <a:spAutoFit/>
          </a:bodyPr>
          <a:lstStyle/>
          <a:p>
            <a:pPr algn="l">
              <a:lnSpc>
                <a:spcPts val="2017"/>
              </a:lnSpc>
            </a:pPr>
            <a:r>
              <a:rPr lang="en-US" sz="1440" b="1" dirty="0">
                <a:solidFill>
                  <a:srgbClr val="303030"/>
                </a:solidFill>
                <a:latin typeface="Roboto Bold"/>
                <a:ea typeface="Roboto Bold"/>
                <a:cs typeface="Roboto Bold"/>
                <a:sym typeface="Roboto Bold"/>
              </a:rPr>
              <a:t>Socio-professional Integration </a:t>
            </a:r>
          </a:p>
        </p:txBody>
      </p:sp>
      <p:sp>
        <p:nvSpPr>
          <p:cNvPr id="29" name="TextBox 29"/>
          <p:cNvSpPr txBox="1"/>
          <p:nvPr/>
        </p:nvSpPr>
        <p:spPr>
          <a:xfrm>
            <a:off x="723276" y="3729249"/>
            <a:ext cx="6266873" cy="201978"/>
          </a:xfrm>
          <a:prstGeom prst="rect">
            <a:avLst/>
          </a:prstGeom>
        </p:spPr>
        <p:txBody>
          <a:bodyPr lIns="0" tIns="0" rIns="0" bIns="0" rtlCol="0" anchor="t">
            <a:spAutoFit/>
          </a:bodyPr>
          <a:lstStyle/>
          <a:p>
            <a:pPr algn="just">
              <a:lnSpc>
                <a:spcPts val="1679"/>
              </a:lnSpc>
            </a:pPr>
            <a:r>
              <a:rPr lang="en-US" sz="1200" dirty="0">
                <a:solidFill>
                  <a:srgbClr val="1E1E1E"/>
                </a:solidFill>
                <a:latin typeface="Roboto"/>
                <a:ea typeface="Roboto"/>
                <a:cs typeface="Roboto"/>
                <a:sym typeface="Roboto"/>
              </a:rPr>
              <a:t>Actions to be taken to integrate into or continued participation in the labor market.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15215" y="777240"/>
            <a:ext cx="1194956" cy="365754"/>
          </a:xfrm>
          <a:custGeom>
            <a:avLst/>
            <a:gdLst/>
            <a:ahLst/>
            <a:cxnLst/>
            <a:rect l="l" t="t" r="r" b="b"/>
            <a:pathLst>
              <a:path w="1194956" h="365754">
                <a:moveTo>
                  <a:pt x="0" y="0"/>
                </a:moveTo>
                <a:lnTo>
                  <a:pt x="1194955" y="0"/>
                </a:lnTo>
                <a:lnTo>
                  <a:pt x="1194955" y="365754"/>
                </a:lnTo>
                <a:lnTo>
                  <a:pt x="0" y="36575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193237" y="1179295"/>
            <a:ext cx="7385925" cy="63924"/>
            <a:chOff x="0" y="0"/>
            <a:chExt cx="2813686" cy="24352"/>
          </a:xfrm>
        </p:grpSpPr>
        <p:sp>
          <p:nvSpPr>
            <p:cNvPr id="4" name="Freeform 4"/>
            <p:cNvSpPr/>
            <p:nvPr/>
          </p:nvSpPr>
          <p:spPr>
            <a:xfrm>
              <a:off x="0" y="0"/>
              <a:ext cx="2813686" cy="24352"/>
            </a:xfrm>
            <a:custGeom>
              <a:avLst/>
              <a:gdLst/>
              <a:ahLst/>
              <a:cxnLst/>
              <a:rect l="l" t="t" r="r" b="b"/>
              <a:pathLst>
                <a:path w="2813686" h="24352">
                  <a:moveTo>
                    <a:pt x="12176" y="0"/>
                  </a:moveTo>
                  <a:lnTo>
                    <a:pt x="2801510" y="0"/>
                  </a:lnTo>
                  <a:cubicBezTo>
                    <a:pt x="2804739" y="0"/>
                    <a:pt x="2807836" y="1283"/>
                    <a:pt x="2810120" y="3566"/>
                  </a:cubicBezTo>
                  <a:cubicBezTo>
                    <a:pt x="2812403" y="5850"/>
                    <a:pt x="2813686" y="8947"/>
                    <a:pt x="2813686" y="12176"/>
                  </a:cubicBezTo>
                  <a:lnTo>
                    <a:pt x="2813686" y="12176"/>
                  </a:lnTo>
                  <a:cubicBezTo>
                    <a:pt x="2813686" y="15405"/>
                    <a:pt x="2812403" y="18502"/>
                    <a:pt x="2810120" y="20786"/>
                  </a:cubicBezTo>
                  <a:cubicBezTo>
                    <a:pt x="2807836" y="23069"/>
                    <a:pt x="2804739" y="24352"/>
                    <a:pt x="2801510" y="24352"/>
                  </a:cubicBezTo>
                  <a:lnTo>
                    <a:pt x="12176" y="24352"/>
                  </a:lnTo>
                  <a:cubicBezTo>
                    <a:pt x="8947" y="24352"/>
                    <a:pt x="5850" y="23069"/>
                    <a:pt x="3566" y="20786"/>
                  </a:cubicBezTo>
                  <a:cubicBezTo>
                    <a:pt x="1283" y="18502"/>
                    <a:pt x="0" y="15405"/>
                    <a:pt x="0" y="12176"/>
                  </a:cubicBezTo>
                  <a:lnTo>
                    <a:pt x="0" y="12176"/>
                  </a:lnTo>
                  <a:cubicBezTo>
                    <a:pt x="0" y="8947"/>
                    <a:pt x="1283" y="5850"/>
                    <a:pt x="3566" y="3566"/>
                  </a:cubicBezTo>
                  <a:cubicBezTo>
                    <a:pt x="5850" y="1283"/>
                    <a:pt x="8947" y="0"/>
                    <a:pt x="12176"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5" name="TextBox 5"/>
            <p:cNvSpPr txBox="1"/>
            <p:nvPr/>
          </p:nvSpPr>
          <p:spPr>
            <a:xfrm>
              <a:off x="0" y="-28575"/>
              <a:ext cx="2813686" cy="52927"/>
            </a:xfrm>
            <a:prstGeom prst="rect">
              <a:avLst/>
            </a:prstGeom>
          </p:spPr>
          <p:txBody>
            <a:bodyPr lIns="47790" tIns="47790" rIns="47790" bIns="47790" rtlCol="0" anchor="ctr"/>
            <a:lstStyle/>
            <a:p>
              <a:pPr algn="ctr">
                <a:lnSpc>
                  <a:spcPts val="1415"/>
                </a:lnSpc>
              </a:pPr>
              <a:endParaRPr/>
            </a:p>
          </p:txBody>
        </p:sp>
      </p:grpSp>
      <p:grpSp>
        <p:nvGrpSpPr>
          <p:cNvPr id="6" name="Group 6"/>
          <p:cNvGrpSpPr/>
          <p:nvPr/>
        </p:nvGrpSpPr>
        <p:grpSpPr>
          <a:xfrm>
            <a:off x="-361931" y="1338470"/>
            <a:ext cx="8452827" cy="795530"/>
            <a:chOff x="0" y="0"/>
            <a:chExt cx="3220124" cy="303059"/>
          </a:xfrm>
        </p:grpSpPr>
        <p:sp>
          <p:nvSpPr>
            <p:cNvPr id="7" name="Freeform 7"/>
            <p:cNvSpPr/>
            <p:nvPr/>
          </p:nvSpPr>
          <p:spPr>
            <a:xfrm>
              <a:off x="0" y="0"/>
              <a:ext cx="3220125" cy="303059"/>
            </a:xfrm>
            <a:custGeom>
              <a:avLst/>
              <a:gdLst/>
              <a:ahLst/>
              <a:cxnLst/>
              <a:rect l="l" t="t" r="r" b="b"/>
              <a:pathLst>
                <a:path w="3220125" h="303059">
                  <a:moveTo>
                    <a:pt x="32056" y="0"/>
                  </a:moveTo>
                  <a:lnTo>
                    <a:pt x="3188068" y="0"/>
                  </a:lnTo>
                  <a:cubicBezTo>
                    <a:pt x="3205772" y="0"/>
                    <a:pt x="3220125" y="14352"/>
                    <a:pt x="3220125" y="32056"/>
                  </a:cubicBezTo>
                  <a:lnTo>
                    <a:pt x="3220125" y="271003"/>
                  </a:lnTo>
                  <a:cubicBezTo>
                    <a:pt x="3220125" y="279505"/>
                    <a:pt x="3216747" y="287658"/>
                    <a:pt x="3210735" y="293670"/>
                  </a:cubicBezTo>
                  <a:cubicBezTo>
                    <a:pt x="3204724" y="299682"/>
                    <a:pt x="3196570" y="303059"/>
                    <a:pt x="3188068" y="303059"/>
                  </a:cubicBezTo>
                  <a:lnTo>
                    <a:pt x="32056" y="303059"/>
                  </a:lnTo>
                  <a:cubicBezTo>
                    <a:pt x="23555" y="303059"/>
                    <a:pt x="15401" y="299682"/>
                    <a:pt x="9389" y="293670"/>
                  </a:cubicBezTo>
                  <a:cubicBezTo>
                    <a:pt x="3377" y="287658"/>
                    <a:pt x="0" y="279505"/>
                    <a:pt x="0" y="271003"/>
                  </a:cubicBezTo>
                  <a:lnTo>
                    <a:pt x="0" y="32056"/>
                  </a:lnTo>
                  <a:cubicBezTo>
                    <a:pt x="0" y="23555"/>
                    <a:pt x="3377" y="15401"/>
                    <a:pt x="9389" y="9389"/>
                  </a:cubicBezTo>
                  <a:cubicBezTo>
                    <a:pt x="15401" y="3377"/>
                    <a:pt x="23555" y="0"/>
                    <a:pt x="32056" y="0"/>
                  </a:cubicBezTo>
                  <a:close/>
                </a:path>
              </a:pathLst>
            </a:custGeom>
            <a:solidFill>
              <a:srgbClr val="90CD4F"/>
            </a:solidFill>
          </p:spPr>
          <p:txBody>
            <a:bodyPr/>
            <a:lstStyle/>
            <a:p>
              <a:endParaRPr lang="en-US"/>
            </a:p>
          </p:txBody>
        </p:sp>
        <p:sp>
          <p:nvSpPr>
            <p:cNvPr id="8" name="TextBox 8"/>
            <p:cNvSpPr txBox="1"/>
            <p:nvPr/>
          </p:nvSpPr>
          <p:spPr>
            <a:xfrm>
              <a:off x="0" y="-28575"/>
              <a:ext cx="3220124" cy="331634"/>
            </a:xfrm>
            <a:prstGeom prst="rect">
              <a:avLst/>
            </a:prstGeom>
          </p:spPr>
          <p:txBody>
            <a:bodyPr lIns="47790" tIns="47790" rIns="47790" bIns="47790" rtlCol="0" anchor="ctr"/>
            <a:lstStyle/>
            <a:p>
              <a:pPr algn="ctr">
                <a:lnSpc>
                  <a:spcPts val="1415"/>
                </a:lnSpc>
              </a:pPr>
              <a:endParaRPr/>
            </a:p>
          </p:txBody>
        </p:sp>
      </p:grpSp>
      <p:grpSp>
        <p:nvGrpSpPr>
          <p:cNvPr id="9" name="Group 9"/>
          <p:cNvGrpSpPr/>
          <p:nvPr/>
        </p:nvGrpSpPr>
        <p:grpSpPr>
          <a:xfrm rot="-2700000">
            <a:off x="1212812" y="3677195"/>
            <a:ext cx="5211268" cy="5425644"/>
            <a:chOff x="0" y="0"/>
            <a:chExt cx="6948358" cy="7234192"/>
          </a:xfrm>
        </p:grpSpPr>
        <p:sp>
          <p:nvSpPr>
            <p:cNvPr id="10" name="Freeform 10"/>
            <p:cNvSpPr/>
            <p:nvPr/>
          </p:nvSpPr>
          <p:spPr>
            <a:xfrm>
              <a:off x="0" y="955554"/>
              <a:ext cx="5910503" cy="6181190"/>
            </a:xfrm>
            <a:custGeom>
              <a:avLst/>
              <a:gdLst/>
              <a:ahLst/>
              <a:cxnLst/>
              <a:rect l="l" t="t" r="r" b="b"/>
              <a:pathLst>
                <a:path w="5910503" h="6181190">
                  <a:moveTo>
                    <a:pt x="0" y="0"/>
                  </a:moveTo>
                  <a:lnTo>
                    <a:pt x="5910503" y="0"/>
                  </a:lnTo>
                  <a:lnTo>
                    <a:pt x="5910503" y="6181190"/>
                  </a:lnTo>
                  <a:lnTo>
                    <a:pt x="0" y="6181190"/>
                  </a:lnTo>
                  <a:lnTo>
                    <a:pt x="0" y="0"/>
                  </a:lnTo>
                  <a:close/>
                </a:path>
              </a:pathLst>
            </a:custGeom>
            <a:blipFill>
              <a:blip r:embed="rId3"/>
              <a:stretch>
                <a:fillRect l="-6631" t="-116779" r="-111024"/>
              </a:stretch>
            </a:blipFill>
          </p:spPr>
          <p:txBody>
            <a:bodyPr/>
            <a:lstStyle/>
            <a:p>
              <a:endParaRPr lang="en-US"/>
            </a:p>
          </p:txBody>
        </p:sp>
        <p:grpSp>
          <p:nvGrpSpPr>
            <p:cNvPr id="11" name="Group 11"/>
            <p:cNvGrpSpPr/>
            <p:nvPr/>
          </p:nvGrpSpPr>
          <p:grpSpPr>
            <a:xfrm>
              <a:off x="4263304" y="0"/>
              <a:ext cx="2685053" cy="268505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algn="ctr">
                  <a:lnSpc>
                    <a:spcPts val="1415"/>
                  </a:lnSpc>
                </a:pPr>
                <a:endParaRPr/>
              </a:p>
            </p:txBody>
          </p:sp>
        </p:grpSp>
        <p:sp>
          <p:nvSpPr>
            <p:cNvPr id="14" name="Freeform 14"/>
            <p:cNvSpPr/>
            <p:nvPr/>
          </p:nvSpPr>
          <p:spPr>
            <a:xfrm rot="-5882291">
              <a:off x="1669773" y="6110103"/>
              <a:ext cx="864856" cy="1221072"/>
            </a:xfrm>
            <a:custGeom>
              <a:avLst/>
              <a:gdLst/>
              <a:ahLst/>
              <a:cxnLst/>
              <a:rect l="l" t="t" r="r" b="b"/>
              <a:pathLst>
                <a:path w="864856" h="1221072">
                  <a:moveTo>
                    <a:pt x="0" y="0"/>
                  </a:moveTo>
                  <a:lnTo>
                    <a:pt x="864856" y="0"/>
                  </a:lnTo>
                  <a:lnTo>
                    <a:pt x="864856" y="1221073"/>
                  </a:lnTo>
                  <a:lnTo>
                    <a:pt x="0" y="122107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grpSp>
        <p:nvGrpSpPr>
          <p:cNvPr id="15" name="Group 15"/>
          <p:cNvGrpSpPr/>
          <p:nvPr/>
        </p:nvGrpSpPr>
        <p:grpSpPr>
          <a:xfrm>
            <a:off x="-361931" y="9638504"/>
            <a:ext cx="8452827" cy="451823"/>
            <a:chOff x="0" y="0"/>
            <a:chExt cx="3220124" cy="172123"/>
          </a:xfrm>
        </p:grpSpPr>
        <p:sp>
          <p:nvSpPr>
            <p:cNvPr id="16" name="Freeform 16"/>
            <p:cNvSpPr/>
            <p:nvPr/>
          </p:nvSpPr>
          <p:spPr>
            <a:xfrm>
              <a:off x="0" y="0"/>
              <a:ext cx="3220125" cy="172123"/>
            </a:xfrm>
            <a:custGeom>
              <a:avLst/>
              <a:gdLst/>
              <a:ahLst/>
              <a:cxnLst/>
              <a:rect l="l" t="t" r="r" b="b"/>
              <a:pathLst>
                <a:path w="3220125" h="172123">
                  <a:moveTo>
                    <a:pt x="32056" y="0"/>
                  </a:moveTo>
                  <a:lnTo>
                    <a:pt x="3188068" y="0"/>
                  </a:lnTo>
                  <a:cubicBezTo>
                    <a:pt x="3205772" y="0"/>
                    <a:pt x="3220125" y="14352"/>
                    <a:pt x="3220125" y="32056"/>
                  </a:cubicBezTo>
                  <a:lnTo>
                    <a:pt x="3220125" y="140067"/>
                  </a:lnTo>
                  <a:cubicBezTo>
                    <a:pt x="3220125" y="148569"/>
                    <a:pt x="3216747" y="156722"/>
                    <a:pt x="3210735" y="162734"/>
                  </a:cubicBezTo>
                  <a:cubicBezTo>
                    <a:pt x="3204724" y="168746"/>
                    <a:pt x="3196570" y="172123"/>
                    <a:pt x="3188068" y="172123"/>
                  </a:cubicBezTo>
                  <a:lnTo>
                    <a:pt x="32056" y="172123"/>
                  </a:lnTo>
                  <a:cubicBezTo>
                    <a:pt x="23555" y="172123"/>
                    <a:pt x="15401" y="168746"/>
                    <a:pt x="9389" y="162734"/>
                  </a:cubicBezTo>
                  <a:cubicBezTo>
                    <a:pt x="3377" y="156722"/>
                    <a:pt x="0" y="148569"/>
                    <a:pt x="0" y="140067"/>
                  </a:cubicBezTo>
                  <a:lnTo>
                    <a:pt x="0" y="32056"/>
                  </a:lnTo>
                  <a:cubicBezTo>
                    <a:pt x="0" y="23555"/>
                    <a:pt x="3377" y="15401"/>
                    <a:pt x="9389" y="9389"/>
                  </a:cubicBezTo>
                  <a:cubicBezTo>
                    <a:pt x="15401" y="3377"/>
                    <a:pt x="23555" y="0"/>
                    <a:pt x="32056" y="0"/>
                  </a:cubicBezTo>
                  <a:close/>
                </a:path>
              </a:pathLst>
            </a:custGeom>
            <a:gradFill rotWithShape="1">
              <a:gsLst>
                <a:gs pos="0">
                  <a:srgbClr val="8C52FF">
                    <a:alpha val="100000"/>
                  </a:srgbClr>
                </a:gs>
                <a:gs pos="100000">
                  <a:srgbClr val="00BF63">
                    <a:alpha val="100000"/>
                  </a:srgbClr>
                </a:gs>
              </a:gsLst>
              <a:lin ang="0"/>
            </a:gradFill>
          </p:spPr>
          <p:txBody>
            <a:bodyPr/>
            <a:lstStyle/>
            <a:p>
              <a:endParaRPr lang="en-US"/>
            </a:p>
          </p:txBody>
        </p:sp>
        <p:sp>
          <p:nvSpPr>
            <p:cNvPr id="17" name="TextBox 17"/>
            <p:cNvSpPr txBox="1"/>
            <p:nvPr/>
          </p:nvSpPr>
          <p:spPr>
            <a:xfrm>
              <a:off x="0" y="-28575"/>
              <a:ext cx="3220124" cy="200698"/>
            </a:xfrm>
            <a:prstGeom prst="rect">
              <a:avLst/>
            </a:prstGeom>
          </p:spPr>
          <p:txBody>
            <a:bodyPr lIns="47790" tIns="47790" rIns="47790" bIns="47790" rtlCol="0" anchor="ctr"/>
            <a:lstStyle/>
            <a:p>
              <a:pPr algn="ctr">
                <a:lnSpc>
                  <a:spcPts val="1415"/>
                </a:lnSpc>
              </a:pPr>
              <a:endParaRPr/>
            </a:p>
          </p:txBody>
        </p:sp>
      </p:grpSp>
      <p:sp>
        <p:nvSpPr>
          <p:cNvPr id="18" name="TextBox 18"/>
          <p:cNvSpPr txBox="1"/>
          <p:nvPr/>
        </p:nvSpPr>
        <p:spPr>
          <a:xfrm>
            <a:off x="969466" y="4753246"/>
            <a:ext cx="1350075" cy="201385"/>
          </a:xfrm>
          <a:prstGeom prst="rect">
            <a:avLst/>
          </a:prstGeom>
        </p:spPr>
        <p:txBody>
          <a:bodyPr lIns="0" tIns="0" rIns="0" bIns="0" rtlCol="0" anchor="t">
            <a:spAutoFit/>
          </a:bodyPr>
          <a:lstStyle/>
          <a:p>
            <a:pPr algn="ctr">
              <a:lnSpc>
                <a:spcPts val="1500"/>
              </a:lnSpc>
            </a:pPr>
            <a:r>
              <a:rPr lang="en-US" sz="1071" b="1">
                <a:solidFill>
                  <a:srgbClr val="FFFFFF"/>
                </a:solidFill>
                <a:latin typeface="Arimo Bold"/>
                <a:ea typeface="Arimo Bold"/>
                <a:cs typeface="Arimo Bold"/>
                <a:sym typeface="Arimo Bold"/>
              </a:rPr>
              <a:t>L’équipe-école</a:t>
            </a:r>
          </a:p>
        </p:txBody>
      </p:sp>
      <p:sp>
        <p:nvSpPr>
          <p:cNvPr id="19" name="TextBox 19"/>
          <p:cNvSpPr txBox="1"/>
          <p:nvPr/>
        </p:nvSpPr>
        <p:spPr>
          <a:xfrm>
            <a:off x="707037" y="429685"/>
            <a:ext cx="5388963" cy="641201"/>
          </a:xfrm>
          <a:prstGeom prst="rect">
            <a:avLst/>
          </a:prstGeom>
        </p:spPr>
        <p:txBody>
          <a:bodyPr wrap="square" lIns="0" tIns="0" rIns="0" bIns="0" rtlCol="0" anchor="t">
            <a:spAutoFit/>
          </a:bodyPr>
          <a:lstStyle/>
          <a:p>
            <a:pPr>
              <a:lnSpc>
                <a:spcPts val="2507"/>
              </a:lnSpc>
            </a:pPr>
            <a:r>
              <a:rPr lang="en-US" sz="2300" b="1" dirty="0">
                <a:solidFill>
                  <a:srgbClr val="004AAD"/>
                </a:solidFill>
                <a:latin typeface="Roboto Bold"/>
                <a:ea typeface="Roboto Bold"/>
                <a:cs typeface="Roboto Bold"/>
                <a:sym typeface="Roboto Bold"/>
              </a:rPr>
              <a:t>Transition from High School to Active Life (TEVA)</a:t>
            </a:r>
          </a:p>
        </p:txBody>
      </p:sp>
      <p:sp>
        <p:nvSpPr>
          <p:cNvPr id="20" name="TextBox 20"/>
          <p:cNvSpPr txBox="1"/>
          <p:nvPr/>
        </p:nvSpPr>
        <p:spPr>
          <a:xfrm>
            <a:off x="2535619" y="836919"/>
            <a:ext cx="2112186" cy="155171"/>
          </a:xfrm>
          <a:prstGeom prst="rect">
            <a:avLst/>
          </a:prstGeom>
        </p:spPr>
        <p:txBody>
          <a:bodyPr lIns="0" tIns="0" rIns="0" bIns="0" rtlCol="0" anchor="t">
            <a:spAutoFit/>
          </a:bodyPr>
          <a:lstStyle/>
          <a:p>
            <a:pPr algn="l">
              <a:lnSpc>
                <a:spcPts val="1317"/>
              </a:lnSpc>
            </a:pPr>
            <a:r>
              <a:rPr lang="en-US" sz="940" dirty="0">
                <a:solidFill>
                  <a:srgbClr val="1E1E1E"/>
                </a:solidFill>
                <a:latin typeface="Roboto"/>
                <a:ea typeface="Roboto"/>
                <a:cs typeface="Roboto"/>
                <a:sym typeface="Roboto"/>
              </a:rPr>
              <a:t>Resource Pages </a:t>
            </a:r>
          </a:p>
        </p:txBody>
      </p:sp>
      <p:sp>
        <p:nvSpPr>
          <p:cNvPr id="21" name="TextBox 21"/>
          <p:cNvSpPr txBox="1"/>
          <p:nvPr/>
        </p:nvSpPr>
        <p:spPr>
          <a:xfrm>
            <a:off x="384910" y="9762584"/>
            <a:ext cx="7002581" cy="155171"/>
          </a:xfrm>
          <a:prstGeom prst="rect">
            <a:avLst/>
          </a:prstGeom>
        </p:spPr>
        <p:txBody>
          <a:bodyPr lIns="0" tIns="0" rIns="0" bIns="0" rtlCol="0" anchor="t">
            <a:spAutoFit/>
          </a:bodyPr>
          <a:lstStyle/>
          <a:p>
            <a:pPr algn="l">
              <a:lnSpc>
                <a:spcPts val="1317"/>
              </a:lnSpc>
            </a:pPr>
            <a:r>
              <a:rPr lang="en-US" sz="940" b="1" dirty="0">
                <a:solidFill>
                  <a:srgbClr val="FFFFFF"/>
                </a:solidFill>
                <a:latin typeface="Roboto Bold"/>
                <a:ea typeface="Roboto Bold"/>
                <a:cs typeface="Roboto Bold"/>
                <a:sym typeface="Roboto Bold"/>
              </a:rPr>
              <a:t>TEVA Regional Committee in the Outaouais - November 2025</a:t>
            </a:r>
          </a:p>
        </p:txBody>
      </p:sp>
      <p:sp>
        <p:nvSpPr>
          <p:cNvPr id="22" name="TextBox 22"/>
          <p:cNvSpPr txBox="1"/>
          <p:nvPr/>
        </p:nvSpPr>
        <p:spPr>
          <a:xfrm>
            <a:off x="723276" y="1584636"/>
            <a:ext cx="6503133" cy="282129"/>
          </a:xfrm>
          <a:prstGeom prst="rect">
            <a:avLst/>
          </a:prstGeom>
        </p:spPr>
        <p:txBody>
          <a:bodyPr lIns="0" tIns="0" rIns="0" bIns="0" rtlCol="0" anchor="t">
            <a:spAutoFit/>
          </a:bodyPr>
          <a:lstStyle/>
          <a:p>
            <a:pPr algn="l">
              <a:lnSpc>
                <a:spcPts val="2180"/>
              </a:lnSpc>
            </a:pPr>
            <a:r>
              <a:rPr lang="en-US" sz="2000" b="1" dirty="0">
                <a:solidFill>
                  <a:srgbClr val="FFFFFF"/>
                </a:solidFill>
                <a:latin typeface="Roboto Bold"/>
                <a:ea typeface="Roboto Bold"/>
                <a:cs typeface="Roboto Bold"/>
                <a:sym typeface="Roboto Bold"/>
              </a:rPr>
              <a:t>Supporting Social Integration</a:t>
            </a:r>
          </a:p>
        </p:txBody>
      </p:sp>
      <p:sp>
        <p:nvSpPr>
          <p:cNvPr id="23" name="Freeform 23"/>
          <p:cNvSpPr/>
          <p:nvPr/>
        </p:nvSpPr>
        <p:spPr>
          <a:xfrm>
            <a:off x="444317" y="8980302"/>
            <a:ext cx="262720" cy="432461"/>
          </a:xfrm>
          <a:custGeom>
            <a:avLst/>
            <a:gdLst/>
            <a:ahLst/>
            <a:cxnLst/>
            <a:rect l="l" t="t" r="r" b="b"/>
            <a:pathLst>
              <a:path w="262720" h="432461">
                <a:moveTo>
                  <a:pt x="0" y="0"/>
                </a:moveTo>
                <a:lnTo>
                  <a:pt x="262720" y="0"/>
                </a:lnTo>
                <a:lnTo>
                  <a:pt x="262720" y="432461"/>
                </a:lnTo>
                <a:lnTo>
                  <a:pt x="0" y="43246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4" name="TextBox 24"/>
          <p:cNvSpPr txBox="1"/>
          <p:nvPr/>
        </p:nvSpPr>
        <p:spPr>
          <a:xfrm>
            <a:off x="777240" y="9187873"/>
            <a:ext cx="4558150" cy="179408"/>
          </a:xfrm>
          <a:prstGeom prst="rect">
            <a:avLst/>
          </a:prstGeom>
        </p:spPr>
        <p:txBody>
          <a:bodyPr lIns="0" tIns="0" rIns="0" bIns="0" rtlCol="0" anchor="t">
            <a:spAutoFit/>
          </a:bodyPr>
          <a:lstStyle/>
          <a:p>
            <a:pPr algn="l">
              <a:lnSpc>
                <a:spcPts val="1534"/>
              </a:lnSpc>
            </a:pPr>
            <a:r>
              <a:rPr lang="en-US" sz="1095" u="sng" dirty="0">
                <a:solidFill>
                  <a:srgbClr val="5170FF"/>
                </a:solidFill>
                <a:latin typeface="Roboto"/>
                <a:ea typeface="Roboto"/>
                <a:cs typeface="Roboto"/>
                <a:sym typeface="Roboto"/>
                <a:hlinkClick r:id="rId6" tooltip="https://www.canva.com/design/DAGjgxrDOao/hhh_Urap2LG8rYEz_QoCaA/edit"/>
              </a:rPr>
              <a:t>Click here to access the supporting social integration section.</a:t>
            </a:r>
          </a:p>
        </p:txBody>
      </p:sp>
      <p:sp>
        <p:nvSpPr>
          <p:cNvPr id="25" name="TextBox 25"/>
          <p:cNvSpPr txBox="1"/>
          <p:nvPr/>
        </p:nvSpPr>
        <p:spPr>
          <a:xfrm>
            <a:off x="707037" y="2460307"/>
            <a:ext cx="6288123" cy="238527"/>
          </a:xfrm>
          <a:prstGeom prst="rect">
            <a:avLst/>
          </a:prstGeom>
        </p:spPr>
        <p:txBody>
          <a:bodyPr lIns="0" tIns="0" rIns="0" bIns="0" rtlCol="0" anchor="t">
            <a:spAutoFit/>
          </a:bodyPr>
          <a:lstStyle/>
          <a:p>
            <a:pPr algn="l">
              <a:lnSpc>
                <a:spcPts val="2017"/>
              </a:lnSpc>
            </a:pPr>
            <a:r>
              <a:rPr lang="en-US" sz="1440" b="1" dirty="0">
                <a:solidFill>
                  <a:srgbClr val="303030"/>
                </a:solidFill>
                <a:latin typeface="Roboto Bold"/>
                <a:ea typeface="Roboto Bold"/>
                <a:cs typeface="Roboto Bold"/>
                <a:sym typeface="Roboto Bold"/>
              </a:rPr>
              <a:t>Leisure </a:t>
            </a:r>
          </a:p>
        </p:txBody>
      </p:sp>
      <p:sp>
        <p:nvSpPr>
          <p:cNvPr id="26" name="TextBox 26"/>
          <p:cNvSpPr txBox="1"/>
          <p:nvPr/>
        </p:nvSpPr>
        <p:spPr>
          <a:xfrm>
            <a:off x="728287" y="2723027"/>
            <a:ext cx="6266873" cy="201978"/>
          </a:xfrm>
          <a:prstGeom prst="rect">
            <a:avLst/>
          </a:prstGeom>
        </p:spPr>
        <p:txBody>
          <a:bodyPr lIns="0" tIns="0" rIns="0" bIns="0" rtlCol="0" anchor="t">
            <a:spAutoFit/>
          </a:bodyPr>
          <a:lstStyle/>
          <a:p>
            <a:pPr algn="just">
              <a:lnSpc>
                <a:spcPts val="1679"/>
              </a:lnSpc>
            </a:pPr>
            <a:r>
              <a:rPr lang="en-US" sz="1200" dirty="0">
                <a:solidFill>
                  <a:srgbClr val="1E1E1E"/>
                </a:solidFill>
                <a:latin typeface="Roboto"/>
                <a:ea typeface="Roboto"/>
                <a:cs typeface="Roboto"/>
                <a:sym typeface="Roboto"/>
              </a:rPr>
              <a:t>Steps to take to explore interests and promoting a healthy work-life balance.</a:t>
            </a:r>
          </a:p>
        </p:txBody>
      </p:sp>
      <p:sp>
        <p:nvSpPr>
          <p:cNvPr id="27" name="TextBox 27"/>
          <p:cNvSpPr txBox="1"/>
          <p:nvPr/>
        </p:nvSpPr>
        <p:spPr>
          <a:xfrm>
            <a:off x="702026" y="3466529"/>
            <a:ext cx="6288123" cy="238527"/>
          </a:xfrm>
          <a:prstGeom prst="rect">
            <a:avLst/>
          </a:prstGeom>
        </p:spPr>
        <p:txBody>
          <a:bodyPr lIns="0" tIns="0" rIns="0" bIns="0" rtlCol="0" anchor="t">
            <a:spAutoFit/>
          </a:bodyPr>
          <a:lstStyle/>
          <a:p>
            <a:pPr algn="l">
              <a:lnSpc>
                <a:spcPts val="2017"/>
              </a:lnSpc>
            </a:pPr>
            <a:r>
              <a:rPr lang="en-US" sz="1440" b="1" dirty="0">
                <a:solidFill>
                  <a:srgbClr val="303030"/>
                </a:solidFill>
                <a:latin typeface="Roboto Bold"/>
                <a:ea typeface="Roboto Bold"/>
                <a:cs typeface="Roboto Bold"/>
                <a:sym typeface="Roboto Bold"/>
              </a:rPr>
              <a:t>Social</a:t>
            </a:r>
          </a:p>
        </p:txBody>
      </p:sp>
      <p:sp>
        <p:nvSpPr>
          <p:cNvPr id="28" name="TextBox 28"/>
          <p:cNvSpPr txBox="1"/>
          <p:nvPr/>
        </p:nvSpPr>
        <p:spPr>
          <a:xfrm>
            <a:off x="723276" y="3729249"/>
            <a:ext cx="6266873" cy="419987"/>
          </a:xfrm>
          <a:prstGeom prst="rect">
            <a:avLst/>
          </a:prstGeom>
        </p:spPr>
        <p:txBody>
          <a:bodyPr lIns="0" tIns="0" rIns="0" bIns="0" rtlCol="0" anchor="t">
            <a:spAutoFit/>
          </a:bodyPr>
          <a:lstStyle/>
          <a:p>
            <a:pPr algn="just">
              <a:lnSpc>
                <a:spcPts val="1679"/>
              </a:lnSpc>
            </a:pPr>
            <a:r>
              <a:rPr lang="en-US" sz="1200" dirty="0">
                <a:solidFill>
                  <a:srgbClr val="1E1E1E"/>
                </a:solidFill>
                <a:latin typeface="Roboto"/>
                <a:ea typeface="Roboto"/>
                <a:cs typeface="Roboto"/>
                <a:sym typeface="Roboto"/>
              </a:rPr>
              <a:t>Steps to consider for building healthy, lasting relationships: networking, community activities, social events, etc.,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cd1cafdc-678b-403a-bf67-fe6d8efe7cf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1642FCDD9E26E4B99B570412CAA8FFD" ma:contentTypeVersion="19" ma:contentTypeDescription="Crée un document." ma:contentTypeScope="" ma:versionID="f4835f98ea33ade42cdfc20d1bbf71d6">
  <xsd:schema xmlns:xsd="http://www.w3.org/2001/XMLSchema" xmlns:xs="http://www.w3.org/2001/XMLSchema" xmlns:p="http://schemas.microsoft.com/office/2006/metadata/properties" xmlns:ns3="cd1cafdc-678b-403a-bf67-fe6d8efe7cf7" xmlns:ns4="7dd07287-9d60-43cc-84d9-2e94fcd71536" targetNamespace="http://schemas.microsoft.com/office/2006/metadata/properties" ma:root="true" ma:fieldsID="b9d540a1befbad373cbecb1c3c2a665b" ns3:_="" ns4:_="">
    <xsd:import namespace="cd1cafdc-678b-403a-bf67-fe6d8efe7cf7"/>
    <xsd:import namespace="7dd07287-9d60-43cc-84d9-2e94fcd7153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1cafdc-678b-403a-bf67-fe6d8efe7cf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d07287-9d60-43cc-84d9-2e94fcd71536"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element name="SharingHintHash" ma:index="20"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2A8ED2-BE95-4256-ACC7-31D390C9EC90}">
  <ds:schemaRefs>
    <ds:schemaRef ds:uri="http://schemas.microsoft.com/sharepoint/v3/contenttype/forms"/>
  </ds:schemaRefs>
</ds:datastoreItem>
</file>

<file path=customXml/itemProps2.xml><?xml version="1.0" encoding="utf-8"?>
<ds:datastoreItem xmlns:ds="http://schemas.openxmlformats.org/officeDocument/2006/customXml" ds:itemID="{C20444E9-19EE-4FA6-9D23-81585E0CF20A}">
  <ds:schemaRefs>
    <ds:schemaRef ds:uri="http://purl.org/dc/dcmitype/"/>
    <ds:schemaRef ds:uri="http://purl.org/dc/terms/"/>
    <ds:schemaRef ds:uri="http://purl.org/dc/elements/1.1/"/>
    <ds:schemaRef ds:uri="7dd07287-9d60-43cc-84d9-2e94fcd71536"/>
    <ds:schemaRef ds:uri="http://schemas.microsoft.com/office/2006/documentManagement/types"/>
    <ds:schemaRef ds:uri="cd1cafdc-678b-403a-bf67-fe6d8efe7cf7"/>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113E4C9F-DFCC-4F29-9DBF-84BBEBB902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1cafdc-678b-403a-bf67-fe6d8efe7cf7"/>
    <ds:schemaRef ds:uri="7dd07287-9d60-43cc-84d9-2e94fcd715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81</TotalTime>
  <Words>587</Words>
  <Application>Microsoft Office PowerPoint</Application>
  <PresentationFormat>Custom</PresentationFormat>
  <Paragraphs>74</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 Partenaires TEVA (section principale)</dc:title>
  <cp:lastModifiedBy>Carlee St.Denis</cp:lastModifiedBy>
  <cp:revision>15</cp:revision>
  <dcterms:created xsi:type="dcterms:W3CDTF">2006-08-16T00:00:00Z</dcterms:created>
  <dcterms:modified xsi:type="dcterms:W3CDTF">2026-09-08T15:54:38Z</dcterms:modified>
  <dc:identifier>DAG4hKpdtbU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0x01010071642FCDD9E26E4B99B570412CAA8FFD</vt:lpwstr>
  </property>
</Properties>
</file>